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147308681" r:id="rId6"/>
    <p:sldId id="2147308683" r:id="rId7"/>
    <p:sldId id="2147308678" r:id="rId8"/>
    <p:sldId id="2147308682" r:id="rId9"/>
    <p:sldId id="2147308685" r:id="rId10"/>
    <p:sldId id="2147308689" r:id="rId11"/>
    <p:sldId id="2147308688" r:id="rId12"/>
    <p:sldId id="2147308690" r:id="rId13"/>
    <p:sldId id="21473086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F735E1-536D-4618-A8CD-4E8B1C82D1FA}">
          <p14:sldIdLst>
            <p14:sldId id="258"/>
            <p14:sldId id="2147308681"/>
            <p14:sldId id="2147308683"/>
            <p14:sldId id="2147308678"/>
            <p14:sldId id="2147308682"/>
            <p14:sldId id="2147308685"/>
            <p14:sldId id="2147308689"/>
            <p14:sldId id="2147308688"/>
            <p14:sldId id="2147308690"/>
            <p14:sldId id="21473086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mos, Almendra C" initials="OAC" lastIdx="12" clrIdx="0">
    <p:extLst>
      <p:ext uri="{19B8F6BF-5375-455C-9EA6-DF929625EA0E}">
        <p15:presenceInfo xmlns:p15="http://schemas.microsoft.com/office/powerpoint/2012/main" userId="S::alolmos@deloitte.com::4a30b274-cf63-43b5-b2f8-a8f18cb004ec" providerId="AD"/>
      </p:ext>
    </p:extLst>
  </p:cmAuthor>
  <p:cmAuthor id="2" name="Spinner, Stuart  (stuart.spinner@isg-one.com)" initials="S(" lastIdx="2" clrIdx="1">
    <p:extLst>
      <p:ext uri="{19B8F6BF-5375-455C-9EA6-DF929625EA0E}">
        <p15:presenceInfo xmlns:p15="http://schemas.microsoft.com/office/powerpoint/2012/main" userId="STUART.SPINNER@ISG-ONE.COM" providerId="AD"/>
      </p:ext>
    </p:extLst>
  </p:cmAuthor>
  <p:cmAuthor id="3" name="Romanov, Elizabeth" initials="RE" lastIdx="21" clrIdx="2">
    <p:extLst>
      <p:ext uri="{19B8F6BF-5375-455C-9EA6-DF929625EA0E}">
        <p15:presenceInfo xmlns:p15="http://schemas.microsoft.com/office/powerpoint/2012/main" userId="S::eromanov@deloitte.com::49feb06d-258f-4680-be96-1e210e11a436" providerId="AD"/>
      </p:ext>
    </p:extLst>
  </p:cmAuthor>
  <p:cmAuthor id="4" name="Thompson, Kyle" initials="TK" lastIdx="23" clrIdx="3">
    <p:extLst>
      <p:ext uri="{19B8F6BF-5375-455C-9EA6-DF929625EA0E}">
        <p15:presenceInfo xmlns:p15="http://schemas.microsoft.com/office/powerpoint/2012/main" userId="S::kythompson@deloitte.com::169077e2-f7e8-4998-af9b-c9d12c246ceb" providerId="AD"/>
      </p:ext>
    </p:extLst>
  </p:cmAuthor>
  <p:cmAuthor id="5" name="Haenick, Marty" initials="HM" lastIdx="4" clrIdx="4">
    <p:extLst>
      <p:ext uri="{19B8F6BF-5375-455C-9EA6-DF929625EA0E}">
        <p15:presenceInfo xmlns:p15="http://schemas.microsoft.com/office/powerpoint/2012/main" userId="S::mhaenick@deloitte.com::5b30ed39-8a61-4353-ac5d-cbbada9400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4F5F6"/>
    <a:srgbClr val="FAF9F6"/>
    <a:srgbClr val="45678F"/>
    <a:srgbClr val="FFFFFF"/>
    <a:srgbClr val="092F57"/>
    <a:srgbClr val="FFB81C"/>
    <a:srgbClr val="A7A8AA"/>
    <a:srgbClr val="6CC24A"/>
    <a:srgbClr val="FFC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79681" autoAdjust="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A74CC-69E8-4B72-B7F2-40795FE74D2C}" type="datetimeFigureOut">
              <a:rPr lang="en-US" smtClean="0"/>
              <a:t>1/5/26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E168E-FFA7-48EA-A365-98442C559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6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E168E-FFA7-48EA-A365-98442C559A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0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5CBD4-1128-ED45-CE88-AEA2DC95F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27DEB-AED5-875A-B780-F5E7C9E4BC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3EA813-8554-3B92-E329-12946FCF2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4549B-E3FC-C69C-CFA4-F8B610206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E168E-FFA7-48EA-A365-98442C559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04CD3-63DE-3973-0D19-851B22392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D7A792-E4C5-149E-854C-7D2D114E9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05483D-5C2A-88CE-E36B-1B76A143B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52D3-15A5-6E80-9040-3CD47EBB5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E168E-FFA7-48EA-A365-98442C559A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6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25936-FDBD-CB08-8F95-02392C050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F8D96C-1111-5AFE-EB0D-CA1F7FAFE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A7CBD4-F041-0674-D52F-5BFD0137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B6F5D-2323-B0D7-668A-FE81074594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E168E-FFA7-48EA-A365-98442C559A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6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D97A5-BECF-B90C-2075-53C148EEE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28FB63-1551-90F2-724C-E088F428D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7739F6-0A01-7EC8-F36C-221B23894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4EB6A-3AA6-8082-0357-8D9899F37A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E168E-FFA7-48EA-A365-98442C559A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2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8DD89-DF92-1877-AEB2-D463B50D9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C22E75-FF6C-A2A6-7E47-37FE40B80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E52183-9DC8-CAAC-6C3C-06F27F172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5A293-C586-8718-AA18-345B4D9E8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E168E-FFA7-48EA-A365-98442C559AA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3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C3673-EDFA-A75D-B2A5-7A99AD0FB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4F0434-A801-DA65-47A0-06020E129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9261E-1EE7-B5E2-53EF-E27D36A2D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2E505-81ED-3790-9A37-38694E652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E168E-FFA7-48EA-A365-98442C559A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0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C8769-9611-8D0E-D9D9-F250F0BCE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09A68-BF83-1AAF-77D5-1C831E039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207300-4B67-FA3F-AFB3-D94F903A8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5A882-6B9D-7124-D315-1FCEA1C93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E168E-FFA7-48EA-A365-98442C559AA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3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EA616-C70C-1D32-47C0-50187D99E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6AB1E-1BBB-37E6-6B47-EC21B4759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597A2-A025-E593-1CE6-599C430DC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36B88-86F0-D2D5-5C2D-FEE110E59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E168E-FFA7-48EA-A365-98442C559AA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15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D4F6E-0F18-65AA-B0FA-CF7375461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294B85-10B6-809D-6D75-C0901E4D1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D1740B-CB28-D798-384A-BB2DD91A2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48CCE-2B90-E100-854D-9118EF7F7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E168E-FFA7-48EA-A365-98442C559AA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4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9F54-AD9F-41A6-9C53-06D2C7672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486D0-41AF-4997-8092-240F64069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11AAD-2EB5-4231-A2FA-5E2C1730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0F-A034-4676-9795-F79108542287}" type="datetimeFigureOut">
              <a:rPr lang="en-US" smtClean="0"/>
              <a:t>1/5/26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54826-33A0-40FB-B441-7310E097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0997F-5AC6-428D-B4B0-E5AB7CC2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43EF-EF84-45E9-88E8-E4147F205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0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40A8-3FDF-4902-B977-EA17319F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8707B-6AD8-425A-9E19-A91B57C5D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5C76C-A35C-4FA9-BDB8-81501FFD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0F-A034-4676-9795-F79108542287}" type="datetimeFigureOut">
              <a:rPr lang="en-US" smtClean="0"/>
              <a:t>1/5/26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B1CDA-34A0-40FF-98AB-3CDBA18C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4676A-E377-4601-A39B-7E33722D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43EF-EF84-45E9-88E8-E4147F205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DB7148-287B-4DAC-B6A8-D1768C832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E4E4E-42C3-4BB6-8E89-96CFE8889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0F08D-DD48-46BD-BE74-938F6ECC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0F-A034-4676-9795-F79108542287}" type="datetimeFigureOut">
              <a:rPr lang="en-US" smtClean="0"/>
              <a:t>1/5/26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8C161-CAE8-4F1A-AD6A-BE35525B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5902D-870E-43EE-AD96-BB1E71518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43EF-EF84-45E9-88E8-E4147F205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3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59AC-9163-4ED4-B9CE-71D082EA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2A62D-AB42-410B-A8AB-60C40E258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88BA0-003F-448B-ADD2-E28EF302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0F-A034-4676-9795-F79108542287}" type="datetimeFigureOut">
              <a:rPr lang="en-US" smtClean="0"/>
              <a:t>1/5/26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9DA07-6A02-41BD-9E23-7361C737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34E3-105B-423A-83D6-2E38187B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43EF-EF84-45E9-88E8-E4147F205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3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D8EF-21E6-4DB0-96B9-9F715C88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D23A-895B-4FFA-871B-17CEA7480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420CD-769A-4C3D-8AE7-8511C6B6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0F-A034-4676-9795-F79108542287}" type="datetimeFigureOut">
              <a:rPr lang="en-US" smtClean="0"/>
              <a:t>1/5/26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F4167-C929-451B-A3A9-8A3E88BC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6BB7-6E63-4748-9D07-6045B4FE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43EF-EF84-45E9-88E8-E4147F205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7331-199C-4215-ACED-C03CB2A1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81CB2-89F0-418A-A860-EB5F57A66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08C09-00BA-4EB4-B783-43A0BF6E4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979C0-8D2A-43CA-A255-1333A241A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0F-A034-4676-9795-F79108542287}" type="datetimeFigureOut">
              <a:rPr lang="en-US" smtClean="0"/>
              <a:t>1/5/26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E2E64-4E03-490B-8F31-15584F70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DD517-731C-4C25-AA56-D4017959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43EF-EF84-45E9-88E8-E4147F205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C54B-8372-4DA0-8C2C-94D5CAF5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DFD1-9B05-40C3-90F7-BFF60732E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A89B4-F134-477B-87D7-367C749C6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99C63-25FC-44E5-8101-6B021787F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903E7-F79B-4E5B-94FF-F5339AFF3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33982-C9CF-40EB-B2CE-989C9C26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0F-A034-4676-9795-F79108542287}" type="datetimeFigureOut">
              <a:rPr lang="en-US" smtClean="0"/>
              <a:t>1/5/26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52CED7-5168-46E0-A82C-54CEB4C9E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FB5727-2716-4F8F-986A-CDEEF727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43EF-EF84-45E9-88E8-E4147F205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3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C6D0-EAB2-41E8-8CAB-57477500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980D8-2279-4B69-A38C-A1AE46D3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0F-A034-4676-9795-F79108542287}" type="datetimeFigureOut">
              <a:rPr lang="en-US" smtClean="0"/>
              <a:t>1/5/26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D4DB4-AC0E-4C73-AB11-66777874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70D9C-1E17-4DD9-A9E3-591CD0CC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43EF-EF84-45E9-88E8-E4147F205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6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6AE6B-7E2F-436A-96DC-0F65BE9A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0F-A034-4676-9795-F79108542287}" type="datetimeFigureOut">
              <a:rPr lang="en-US" smtClean="0"/>
              <a:t>1/5/26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96C09-D6B4-423B-B755-A8F2E2B7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76B87-59D5-4477-9344-585175DE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43EF-EF84-45E9-88E8-E4147F205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8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DE93-E906-43ED-8E3C-138A4FF3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630D2-65B5-4C7F-A626-C9C50F36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5E7D7-0113-4FDD-9802-6F8F6DAAF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7ED55-0E89-4774-8BA7-8FA9DC0C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0F-A034-4676-9795-F79108542287}" type="datetimeFigureOut">
              <a:rPr lang="en-US" smtClean="0"/>
              <a:t>1/5/26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927D0-B1D1-4168-A830-3E28080D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5E5DF-63FD-4169-9BCC-4341E614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43EF-EF84-45E9-88E8-E4147F205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DDED-0F8F-4E9E-8EEE-CF8AC7E2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AF27E8-0AA1-4D2D-9ABD-165E9E6BF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A6CB6-9166-4D5D-BE51-6BFEEAFD7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4F261-861E-40C1-A25F-8A75478D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100F-A034-4676-9795-F79108542287}" type="datetimeFigureOut">
              <a:rPr lang="en-US" smtClean="0"/>
              <a:t>1/5/26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3FA6A-FB45-493B-B532-3510B411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0BAD1-DF50-4BDB-8074-4F53926B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43EF-EF84-45E9-88E8-E4147F205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7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5F092-FB49-4198-ADD9-05440462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2EEB7-5979-4260-A160-6D26E51FF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2DE68-CFCF-4B65-A425-3BD4FDB0E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100F-A034-4676-9795-F79108542287}" type="datetimeFigureOut">
              <a:rPr lang="en-US" smtClean="0"/>
              <a:t>1/5/26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B2F14-E564-4548-A23A-64294D46E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AA05-A447-43EA-A49D-A4052062D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43EF-EF84-45E9-88E8-E4147F205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7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sv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ople at a job interview">
            <a:extLst>
              <a:ext uri="{FF2B5EF4-FFF2-40B4-BE49-F238E27FC236}">
                <a16:creationId xmlns:a16="http://schemas.microsoft.com/office/drawing/2014/main" id="{1153410F-3E86-4541-B861-A41F76F78B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27173" y="0"/>
            <a:ext cx="6864825" cy="6210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A930C8-4ECC-4621-A06D-30EAB8ECDA94}"/>
              </a:ext>
            </a:extLst>
          </p:cNvPr>
          <p:cNvSpPr/>
          <p:nvPr/>
        </p:nvSpPr>
        <p:spPr>
          <a:xfrm>
            <a:off x="0" y="0"/>
            <a:ext cx="5676475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765EEC-9DDB-4F81-A57F-228E6BC5C4D5}"/>
              </a:ext>
            </a:extLst>
          </p:cNvPr>
          <p:cNvSpPr txBox="1"/>
          <p:nvPr/>
        </p:nvSpPr>
        <p:spPr>
          <a:xfrm>
            <a:off x="606964" y="2632358"/>
            <a:ext cx="39306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Idaho’s Ecosystem</a:t>
            </a:r>
          </a:p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of Transparency</a:t>
            </a:r>
            <a:b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BE434C-0409-43F6-9382-41A1B24E0B29}"/>
              </a:ext>
            </a:extLst>
          </p:cNvPr>
          <p:cNvSpPr/>
          <p:nvPr/>
        </p:nvSpPr>
        <p:spPr>
          <a:xfrm flipH="1">
            <a:off x="449418" y="2707815"/>
            <a:ext cx="70104" cy="980236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8F653-6B05-4558-B6B4-767883D3F24F}"/>
              </a:ext>
            </a:extLst>
          </p:cNvPr>
          <p:cNvSpPr txBox="1"/>
          <p:nvPr/>
        </p:nvSpPr>
        <p:spPr>
          <a:xfrm>
            <a:off x="606964" y="4125267"/>
            <a:ext cx="4904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B81C"/>
                </a:solidFill>
                <a:latin typeface="Arial Rounded MT Bold" panose="020F0704030504030204" pitchFamily="34" charset="0"/>
              </a:rPr>
              <a:t>December 17,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5D90FE-D591-42E8-8899-1C3FD3A98061}"/>
              </a:ext>
            </a:extLst>
          </p:cNvPr>
          <p:cNvSpPr txBox="1"/>
          <p:nvPr/>
        </p:nvSpPr>
        <p:spPr>
          <a:xfrm>
            <a:off x="606964" y="4546999"/>
            <a:ext cx="44222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Controller Brandon D Woolf</a:t>
            </a:r>
          </a:p>
        </p:txBody>
      </p:sp>
      <p:pic>
        <p:nvPicPr>
          <p:cNvPr id="8" name="Picture 7" descr="A picture containing logo&#10;&#10;AI-generated content may be incorrect.">
            <a:extLst>
              <a:ext uri="{FF2B5EF4-FFF2-40B4-BE49-F238E27FC236}">
                <a16:creationId xmlns:a16="http://schemas.microsoft.com/office/drawing/2014/main" id="{E108BE5C-CE75-744E-7E85-7B21062F4A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6" y="6299009"/>
            <a:ext cx="239288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B97FE-D1A8-5C40-DE65-FE662C15F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F2A5583-3014-E4D5-EDB3-02C0F5BA07A8}"/>
              </a:ext>
            </a:extLst>
          </p:cNvPr>
          <p:cNvSpPr/>
          <p:nvPr/>
        </p:nvSpPr>
        <p:spPr>
          <a:xfrm rot="16200000" flipH="1">
            <a:off x="6687067" y="557895"/>
            <a:ext cx="6062827" cy="494704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15B168-408A-5CEE-DA3C-B995B5109F05}"/>
              </a:ext>
            </a:extLst>
          </p:cNvPr>
          <p:cNvSpPr txBox="1"/>
          <p:nvPr/>
        </p:nvSpPr>
        <p:spPr>
          <a:xfrm>
            <a:off x="494156" y="2157691"/>
            <a:ext cx="5593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Resources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2CDB62-9C67-F90C-A92E-8B2BC48EEFB8}"/>
              </a:ext>
            </a:extLst>
          </p:cNvPr>
          <p:cNvSpPr/>
          <p:nvPr/>
        </p:nvSpPr>
        <p:spPr>
          <a:xfrm rot="16200000" flipH="1">
            <a:off x="2467300" y="894713"/>
            <a:ext cx="80996" cy="3819653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Paper files on the table">
            <a:extLst>
              <a:ext uri="{FF2B5EF4-FFF2-40B4-BE49-F238E27FC236}">
                <a16:creationId xmlns:a16="http://schemas.microsoft.com/office/drawing/2014/main" id="{429960AE-7C87-2717-C8C3-F7D4C59A04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4997" y="0"/>
            <a:ext cx="4817004" cy="620672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869AD5-D3CB-04A1-E1CE-639C5BB32127}"/>
              </a:ext>
            </a:extLst>
          </p:cNvPr>
          <p:cNvSpPr txBox="1">
            <a:spLocks/>
          </p:cNvSpPr>
          <p:nvPr/>
        </p:nvSpPr>
        <p:spPr>
          <a:xfrm>
            <a:off x="-5682288" y="1484269"/>
            <a:ext cx="1846709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92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92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92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2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92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92F5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B844B-32E5-3F9C-92C4-3CF6583873F9}"/>
              </a:ext>
            </a:extLst>
          </p:cNvPr>
          <p:cNvSpPr txBox="1"/>
          <p:nvPr/>
        </p:nvSpPr>
        <p:spPr>
          <a:xfrm>
            <a:off x="1693036" y="5353643"/>
            <a:ext cx="5082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Videos: https://www.youtube.com/@TransparentIdaho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Graphic 20" descr="Telephone with solid fill">
            <a:extLst>
              <a:ext uri="{FF2B5EF4-FFF2-40B4-BE49-F238E27FC236}">
                <a16:creationId xmlns:a16="http://schemas.microsoft.com/office/drawing/2014/main" id="{2B356D5C-FD39-9E5F-C800-928214CD7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0400" y="4400967"/>
            <a:ext cx="834450" cy="8344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C340A8-0E41-B788-3D06-79B5E54719D0}"/>
              </a:ext>
            </a:extLst>
          </p:cNvPr>
          <p:cNvSpPr txBox="1"/>
          <p:nvPr/>
        </p:nvSpPr>
        <p:spPr>
          <a:xfrm>
            <a:off x="1666829" y="3249991"/>
            <a:ext cx="510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transparentidaho@sco.idaho.gov</a:t>
            </a:r>
          </a:p>
        </p:txBody>
      </p:sp>
      <p:pic>
        <p:nvPicPr>
          <p:cNvPr id="22" name="Graphic 21" descr="Open envelope with solid fill">
            <a:extLst>
              <a:ext uri="{FF2B5EF4-FFF2-40B4-BE49-F238E27FC236}">
                <a16:creationId xmlns:a16="http://schemas.microsoft.com/office/drawing/2014/main" id="{73C9334D-40D0-94F9-0084-74702A5D51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26345" y="3007339"/>
            <a:ext cx="665532" cy="723436"/>
          </a:xfrm>
          <a:prstGeom prst="rect">
            <a:avLst/>
          </a:prstGeom>
        </p:spPr>
      </p:pic>
      <p:pic>
        <p:nvPicPr>
          <p:cNvPr id="14" name="Graphic 13" descr="Clapper board with solid fill">
            <a:extLst>
              <a:ext uri="{FF2B5EF4-FFF2-40B4-BE49-F238E27FC236}">
                <a16:creationId xmlns:a16="http://schemas.microsoft.com/office/drawing/2014/main" id="{4EC4EB37-FA8B-6CDC-9B26-AD69F98AB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41" y="5182295"/>
            <a:ext cx="599045" cy="651164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2B5BFB-BEEE-5053-91A6-1768EFD5844D}"/>
              </a:ext>
            </a:extLst>
          </p:cNvPr>
          <p:cNvSpPr txBox="1">
            <a:spLocks/>
          </p:cNvSpPr>
          <p:nvPr/>
        </p:nvSpPr>
        <p:spPr>
          <a:xfrm>
            <a:off x="494156" y="1024541"/>
            <a:ext cx="5322457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like to see on Transparent Idaho?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800" i="1" dirty="0">
              <a:solidFill>
                <a:srgbClr val="09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800" i="1" dirty="0">
              <a:solidFill>
                <a:srgbClr val="09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200" dirty="0">
              <a:solidFill>
                <a:srgbClr val="09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200" dirty="0">
              <a:solidFill>
                <a:srgbClr val="09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800" i="1" dirty="0">
              <a:solidFill>
                <a:srgbClr val="09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4D92C-0A3C-6997-458E-A80B562886A0}"/>
              </a:ext>
            </a:extLst>
          </p:cNvPr>
          <p:cNvSpPr txBox="1"/>
          <p:nvPr/>
        </p:nvSpPr>
        <p:spPr>
          <a:xfrm>
            <a:off x="494156" y="252659"/>
            <a:ext cx="5593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Q&amp;A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5B035-7C4E-316E-61FD-A5B93391BB05}"/>
              </a:ext>
            </a:extLst>
          </p:cNvPr>
          <p:cNvSpPr/>
          <p:nvPr/>
        </p:nvSpPr>
        <p:spPr>
          <a:xfrm rot="16200000" flipH="1">
            <a:off x="2467300" y="-1010319"/>
            <a:ext cx="80996" cy="3819653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358184-9FBE-0997-127B-B2B6A991F1A5}"/>
              </a:ext>
            </a:extLst>
          </p:cNvPr>
          <p:cNvSpPr txBox="1"/>
          <p:nvPr/>
        </p:nvSpPr>
        <p:spPr>
          <a:xfrm>
            <a:off x="1693037" y="4664303"/>
            <a:ext cx="459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(208) 334-3100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Graphic 18" descr="Internet with solid fill">
            <a:extLst>
              <a:ext uri="{FF2B5EF4-FFF2-40B4-BE49-F238E27FC236}">
                <a16:creationId xmlns:a16="http://schemas.microsoft.com/office/drawing/2014/main" id="{72651EDA-9FAD-CF0E-E1B4-67E1373B15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80400" y="3711627"/>
            <a:ext cx="834450" cy="8344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BA3F18-AEB1-1F48-817D-17949D1479E1}"/>
              </a:ext>
            </a:extLst>
          </p:cNvPr>
          <p:cNvSpPr txBox="1"/>
          <p:nvPr/>
        </p:nvSpPr>
        <p:spPr>
          <a:xfrm>
            <a:off x="1693037" y="3974963"/>
            <a:ext cx="459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 https://transparent.idaho.gov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24" descr="A picture containing logo&#10;&#10;AI-generated content may be incorrect.">
            <a:extLst>
              <a:ext uri="{FF2B5EF4-FFF2-40B4-BE49-F238E27FC236}">
                <a16:creationId xmlns:a16="http://schemas.microsoft.com/office/drawing/2014/main" id="{3DF0A779-C796-8686-64ED-32382E6766E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6" y="6299009"/>
            <a:ext cx="239288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0718C-42E8-6329-6C4B-D26D9D743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ople at a job interview">
            <a:extLst>
              <a:ext uri="{FF2B5EF4-FFF2-40B4-BE49-F238E27FC236}">
                <a16:creationId xmlns:a16="http://schemas.microsoft.com/office/drawing/2014/main" id="{7958B5EA-52BE-C540-4A21-E7E2AD5C24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27173" y="0"/>
            <a:ext cx="6864825" cy="6210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0F1CF5-FA64-1C98-6C7B-0F57DC14516E}"/>
              </a:ext>
            </a:extLst>
          </p:cNvPr>
          <p:cNvSpPr/>
          <p:nvPr/>
        </p:nvSpPr>
        <p:spPr>
          <a:xfrm>
            <a:off x="0" y="0"/>
            <a:ext cx="5676475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03558E-A603-EB03-44BF-16E32848F0E6}"/>
              </a:ext>
            </a:extLst>
          </p:cNvPr>
          <p:cNvSpPr txBox="1"/>
          <p:nvPr/>
        </p:nvSpPr>
        <p:spPr>
          <a:xfrm>
            <a:off x="606964" y="715426"/>
            <a:ext cx="4460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Today’s Conversation</a:t>
            </a:r>
            <a:b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EE5EE6-8EAC-0218-BF43-BD1E46EF4911}"/>
              </a:ext>
            </a:extLst>
          </p:cNvPr>
          <p:cNvSpPr/>
          <p:nvPr/>
        </p:nvSpPr>
        <p:spPr>
          <a:xfrm flipH="1">
            <a:off x="449418" y="790883"/>
            <a:ext cx="70104" cy="481699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B426A-025F-65D1-F3F9-7F02E0F9091A}"/>
              </a:ext>
            </a:extLst>
          </p:cNvPr>
          <p:cNvSpPr txBox="1"/>
          <p:nvPr/>
        </p:nvSpPr>
        <p:spPr>
          <a:xfrm>
            <a:off x="330926" y="1472874"/>
            <a:ext cx="5345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Transparency Matters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Townhall Idaho: State Public Meeting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 Idaho: Understanding Public Data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 and Your Questions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logo&#10;&#10;AI-generated content may be incorrect.">
            <a:extLst>
              <a:ext uri="{FF2B5EF4-FFF2-40B4-BE49-F238E27FC236}">
                <a16:creationId xmlns:a16="http://schemas.microsoft.com/office/drawing/2014/main" id="{6A2D7BDA-3CBD-3403-68F5-BCD52F4676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6" y="6299009"/>
            <a:ext cx="239288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53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5D643-75EB-1ACB-3E95-42CBF7392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3BCB11-D898-D628-6473-F12C24580D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27173" y="0"/>
            <a:ext cx="6864825" cy="6210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FE0E25-BA7F-B3BD-7739-5B4E9083A5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676475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0F8FF8-EDE2-46B9-04A4-3A5B4E2B9528}"/>
              </a:ext>
            </a:extLst>
          </p:cNvPr>
          <p:cNvSpPr txBox="1"/>
          <p:nvPr/>
        </p:nvSpPr>
        <p:spPr>
          <a:xfrm>
            <a:off x="606964" y="715426"/>
            <a:ext cx="376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Not Just Websites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5EFE1-8CB7-43DD-4A40-6D314AB62630}"/>
              </a:ext>
            </a:extLst>
          </p:cNvPr>
          <p:cNvSpPr/>
          <p:nvPr/>
        </p:nvSpPr>
        <p:spPr>
          <a:xfrm flipH="1">
            <a:off x="449418" y="790883"/>
            <a:ext cx="70104" cy="481699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E8514-D141-0EB0-2EE6-F2D7C4E766B8}"/>
              </a:ext>
            </a:extLst>
          </p:cNvPr>
          <p:cNvSpPr txBox="1"/>
          <p:nvPr/>
        </p:nvSpPr>
        <p:spPr>
          <a:xfrm>
            <a:off x="330926" y="1472874"/>
            <a:ext cx="5345550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Idaho’s Transparency Ecosystem</a:t>
            </a:r>
          </a:p>
        </p:txBody>
      </p:sp>
      <p:pic>
        <p:nvPicPr>
          <p:cNvPr id="8" name="Picture 7" descr="A picture containing logo&#10;&#10;AI-generated content may be incorrect.">
            <a:extLst>
              <a:ext uri="{FF2B5EF4-FFF2-40B4-BE49-F238E27FC236}">
                <a16:creationId xmlns:a16="http://schemas.microsoft.com/office/drawing/2014/main" id="{1B241784-98E5-6EC4-3160-0B36FE93DA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6" y="6299009"/>
            <a:ext cx="2392887" cy="475529"/>
          </a:xfrm>
          <a:prstGeom prst="rect">
            <a:avLst/>
          </a:prstGeom>
        </p:spPr>
      </p:pic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D579D6B4-977D-4D10-1DA5-E8D6720283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97" y="1779488"/>
            <a:ext cx="2568359" cy="2568359"/>
          </a:xfrm>
          <a:prstGeom prst="rect">
            <a:avLst/>
          </a:prstGeom>
        </p:spPr>
      </p:pic>
      <p:pic>
        <p:nvPicPr>
          <p:cNvPr id="14" name="Picture 13" descr="A picture containing text&#10;&#10;AI-generated content may be incorrect.">
            <a:extLst>
              <a:ext uri="{FF2B5EF4-FFF2-40B4-BE49-F238E27FC236}">
                <a16:creationId xmlns:a16="http://schemas.microsoft.com/office/drawing/2014/main" id="{E387D693-F1CC-A606-CAAC-798C33D410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456" y="2698214"/>
            <a:ext cx="2169267" cy="914400"/>
          </a:xfrm>
          <a:prstGeom prst="rect">
            <a:avLst/>
          </a:prstGeom>
        </p:spPr>
      </p:pic>
      <p:pic>
        <p:nvPicPr>
          <p:cNvPr id="16" name="Graphic 15" descr="Open folder with solid fill">
            <a:extLst>
              <a:ext uri="{FF2B5EF4-FFF2-40B4-BE49-F238E27FC236}">
                <a16:creationId xmlns:a16="http://schemas.microsoft.com/office/drawing/2014/main" id="{14E3E143-52F2-3708-0845-C2B13FB2EB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48390" y="4214243"/>
            <a:ext cx="914400" cy="914400"/>
          </a:xfrm>
          <a:prstGeom prst="rect">
            <a:avLst/>
          </a:prstGeom>
        </p:spPr>
      </p:pic>
      <p:pic>
        <p:nvPicPr>
          <p:cNvPr id="18" name="Graphic 17" descr="Contract with solid fill">
            <a:extLst>
              <a:ext uri="{FF2B5EF4-FFF2-40B4-BE49-F238E27FC236}">
                <a16:creationId xmlns:a16="http://schemas.microsoft.com/office/drawing/2014/main" id="{06449EB5-1A86-95B4-7800-8770615D49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83734" y="5772195"/>
            <a:ext cx="914400" cy="914400"/>
          </a:xfrm>
          <a:prstGeom prst="rect">
            <a:avLst/>
          </a:prstGeom>
        </p:spPr>
      </p:pic>
      <p:pic>
        <p:nvPicPr>
          <p:cNvPr id="20" name="Picture 19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534BD6FC-8889-7EFB-35E4-282677BE878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7" y="5104922"/>
            <a:ext cx="940250" cy="560408"/>
          </a:xfrm>
          <a:prstGeom prst="rect">
            <a:avLst/>
          </a:prstGeom>
        </p:spPr>
      </p:pic>
      <p:pic>
        <p:nvPicPr>
          <p:cNvPr id="22" name="Picture 21" descr="A picture containing text, silhouette&#10;&#10;AI-generated content may be incorrect.">
            <a:extLst>
              <a:ext uri="{FF2B5EF4-FFF2-40B4-BE49-F238E27FC236}">
                <a16:creationId xmlns:a16="http://schemas.microsoft.com/office/drawing/2014/main" id="{AF26C3A8-323A-5F78-C2D3-BB0A46F402A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821" y="3794332"/>
            <a:ext cx="945041" cy="1281411"/>
          </a:xfrm>
          <a:prstGeom prst="rect">
            <a:avLst/>
          </a:prstGeom>
        </p:spPr>
      </p:pic>
      <p:pic>
        <p:nvPicPr>
          <p:cNvPr id="24" name="Graphic 23" descr="Group with solid fill">
            <a:extLst>
              <a:ext uri="{FF2B5EF4-FFF2-40B4-BE49-F238E27FC236}">
                <a16:creationId xmlns:a16="http://schemas.microsoft.com/office/drawing/2014/main" id="{4C4B3CBC-B24C-55A5-16E8-FA883CA2CD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25715" y="4371932"/>
            <a:ext cx="533683" cy="533683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4F4D3924-77C1-CFF2-FC37-5096EDBD7558}"/>
              </a:ext>
            </a:extLst>
          </p:cNvPr>
          <p:cNvSpPr/>
          <p:nvPr/>
        </p:nvSpPr>
        <p:spPr>
          <a:xfrm>
            <a:off x="1679660" y="3550482"/>
            <a:ext cx="1920841" cy="19208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DCF860-08C2-090E-8B64-9722AEAD1AF4}"/>
              </a:ext>
            </a:extLst>
          </p:cNvPr>
          <p:cNvSpPr txBox="1"/>
          <p:nvPr/>
        </p:nvSpPr>
        <p:spPr>
          <a:xfrm>
            <a:off x="2783231" y="5918780"/>
            <a:ext cx="215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Agreements </a:t>
            </a:r>
          </a:p>
          <a:p>
            <a:pPr>
              <a:buClr>
                <a:srgbClr val="FFC000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Contracts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35267C-B1BF-EC11-F1FD-EE8BA82595B8}"/>
              </a:ext>
            </a:extLst>
          </p:cNvPr>
          <p:cNvSpPr txBox="1"/>
          <p:nvPr/>
        </p:nvSpPr>
        <p:spPr>
          <a:xfrm>
            <a:off x="4575806" y="4430727"/>
            <a:ext cx="215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  <a:p>
            <a:pPr>
              <a:buClr>
                <a:srgbClr val="FFC000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B38F06B6-C101-F9EA-0A68-60CB3B8331B8}"/>
              </a:ext>
            </a:extLst>
          </p:cNvPr>
          <p:cNvSpPr/>
          <p:nvPr/>
        </p:nvSpPr>
        <p:spPr>
          <a:xfrm rot="11370542">
            <a:off x="1141004" y="3247819"/>
            <a:ext cx="1013721" cy="1013721"/>
          </a:xfrm>
          <a:prstGeom prst="arc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9D8EC0B8-ECBC-071B-7015-F0C9DD922AFF}"/>
              </a:ext>
            </a:extLst>
          </p:cNvPr>
          <p:cNvSpPr/>
          <p:nvPr/>
        </p:nvSpPr>
        <p:spPr>
          <a:xfrm rot="17466717">
            <a:off x="907130" y="4609927"/>
            <a:ext cx="1013721" cy="1013721"/>
          </a:xfrm>
          <a:prstGeom prst="arc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8BAF4DA-2938-E4B6-4EC2-DD6F9B534BCA}"/>
              </a:ext>
            </a:extLst>
          </p:cNvPr>
          <p:cNvSpPr/>
          <p:nvPr/>
        </p:nvSpPr>
        <p:spPr>
          <a:xfrm rot="12894179">
            <a:off x="1779772" y="4926129"/>
            <a:ext cx="1013721" cy="1013721"/>
          </a:xfrm>
          <a:prstGeom prst="arc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537B28CF-5ACC-A14C-26C4-0F9D5A1A4B90}"/>
              </a:ext>
            </a:extLst>
          </p:cNvPr>
          <p:cNvSpPr/>
          <p:nvPr/>
        </p:nvSpPr>
        <p:spPr>
          <a:xfrm rot="15780939">
            <a:off x="3176425" y="3105402"/>
            <a:ext cx="1013721" cy="1013721"/>
          </a:xfrm>
          <a:prstGeom prst="arc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A248BF59-EFB7-7D24-0583-14FC9CAA7430}"/>
              </a:ext>
            </a:extLst>
          </p:cNvPr>
          <p:cNvSpPr/>
          <p:nvPr/>
        </p:nvSpPr>
        <p:spPr>
          <a:xfrm rot="7742206">
            <a:off x="3162860" y="4235386"/>
            <a:ext cx="1013721" cy="1013721"/>
          </a:xfrm>
          <a:prstGeom prst="arc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BDD11-FA55-4319-1037-9C66DB8E9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49C075-C8C3-08BD-4230-CB3F5DA4E3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27173" y="0"/>
            <a:ext cx="6864825" cy="6210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84A4AB-CF6D-30E0-7280-7F45A5A16740}"/>
              </a:ext>
            </a:extLst>
          </p:cNvPr>
          <p:cNvSpPr/>
          <p:nvPr/>
        </p:nvSpPr>
        <p:spPr>
          <a:xfrm>
            <a:off x="0" y="0"/>
            <a:ext cx="5676475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619E4E-9800-E62C-1C0A-049DBF800189}"/>
              </a:ext>
            </a:extLst>
          </p:cNvPr>
          <p:cNvSpPr txBox="1"/>
          <p:nvPr/>
        </p:nvSpPr>
        <p:spPr>
          <a:xfrm>
            <a:off x="606964" y="715426"/>
            <a:ext cx="3885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Why Transparency</a:t>
            </a:r>
            <a:b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110D42-DB2B-32AA-A458-5DF70C51EC11}"/>
              </a:ext>
            </a:extLst>
          </p:cNvPr>
          <p:cNvSpPr/>
          <p:nvPr/>
        </p:nvSpPr>
        <p:spPr>
          <a:xfrm flipH="1">
            <a:off x="449418" y="790883"/>
            <a:ext cx="70104" cy="481699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61B0BF-3A00-B477-F52F-1AFB01EA36A7}"/>
              </a:ext>
            </a:extLst>
          </p:cNvPr>
          <p:cNvSpPr txBox="1"/>
          <p:nvPr/>
        </p:nvSpPr>
        <p:spPr>
          <a:xfrm>
            <a:off x="330926" y="1472874"/>
            <a:ext cx="5345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Restore Public Trust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Instigates a Cultural Change of Transparency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Deters Fraud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Accountability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Validity for Data Driven Decisions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logo&#10;&#10;AI-generated content may be incorrect.">
            <a:extLst>
              <a:ext uri="{FF2B5EF4-FFF2-40B4-BE49-F238E27FC236}">
                <a16:creationId xmlns:a16="http://schemas.microsoft.com/office/drawing/2014/main" id="{C43DA403-8092-059D-2CD2-7B3E7BC74A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6" y="6299009"/>
            <a:ext cx="239288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95598-3FE2-5588-B789-719B09E30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59B7F7-673A-F58F-4092-343686E2FE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27173" y="0"/>
            <a:ext cx="6864825" cy="6210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9E69DA-CAC9-3F79-87F1-EC5E9DCC260E}"/>
              </a:ext>
            </a:extLst>
          </p:cNvPr>
          <p:cNvSpPr/>
          <p:nvPr/>
        </p:nvSpPr>
        <p:spPr>
          <a:xfrm>
            <a:off x="0" y="0"/>
            <a:ext cx="5676475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D64978-85DA-032B-3F45-3E2F02512E66}"/>
              </a:ext>
            </a:extLst>
          </p:cNvPr>
          <p:cNvSpPr txBox="1"/>
          <p:nvPr/>
        </p:nvSpPr>
        <p:spPr>
          <a:xfrm>
            <a:off x="606964" y="715426"/>
            <a:ext cx="3885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Why Transparency</a:t>
            </a:r>
            <a:b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DEAD54-5AB7-8338-8028-7EF8BECC654E}"/>
              </a:ext>
            </a:extLst>
          </p:cNvPr>
          <p:cNvSpPr/>
          <p:nvPr/>
        </p:nvSpPr>
        <p:spPr>
          <a:xfrm flipH="1">
            <a:off x="449418" y="790883"/>
            <a:ext cx="70104" cy="481699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BD5EB-4F25-4A57-1905-219026C89C20}"/>
              </a:ext>
            </a:extLst>
          </p:cNvPr>
          <p:cNvSpPr txBox="1"/>
          <p:nvPr/>
        </p:nvSpPr>
        <p:spPr>
          <a:xfrm>
            <a:off x="330926" y="1472874"/>
            <a:ext cx="5345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Works when Information is…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Understandable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Usable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logo&#10;&#10;AI-generated content may be incorrect.">
            <a:extLst>
              <a:ext uri="{FF2B5EF4-FFF2-40B4-BE49-F238E27FC236}">
                <a16:creationId xmlns:a16="http://schemas.microsoft.com/office/drawing/2014/main" id="{98CC3CB8-FFF1-AAFC-167E-5A0311A911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6" y="6299009"/>
            <a:ext cx="239288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DA034-438F-3133-A353-01E4D5841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5963DA-4AB6-8014-7F54-961F244B9F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27173" y="0"/>
            <a:ext cx="6864825" cy="6210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99A6D2-247B-E7BB-FA0B-16EFA2EEA8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676475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E112A8-E592-A973-B776-AD6648AE465B}"/>
              </a:ext>
            </a:extLst>
          </p:cNvPr>
          <p:cNvSpPr txBox="1"/>
          <p:nvPr/>
        </p:nvSpPr>
        <p:spPr>
          <a:xfrm>
            <a:off x="606964" y="715426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Look Ahead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0C5BEA-FD92-DE5B-D657-84990C9523A0}"/>
              </a:ext>
            </a:extLst>
          </p:cNvPr>
          <p:cNvSpPr/>
          <p:nvPr/>
        </p:nvSpPr>
        <p:spPr>
          <a:xfrm flipH="1">
            <a:off x="449418" y="790883"/>
            <a:ext cx="70104" cy="481699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logo&#10;&#10;AI-generated content may be incorrect.">
            <a:extLst>
              <a:ext uri="{FF2B5EF4-FFF2-40B4-BE49-F238E27FC236}">
                <a16:creationId xmlns:a16="http://schemas.microsoft.com/office/drawing/2014/main" id="{45B1BE6B-B64F-6B6B-0821-E8758AE310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6" y="6299009"/>
            <a:ext cx="2392887" cy="475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75E3AF-8581-4464-D3B5-D06B0FB2CA73}"/>
              </a:ext>
            </a:extLst>
          </p:cNvPr>
          <p:cNvSpPr txBox="1"/>
          <p:nvPr/>
        </p:nvSpPr>
        <p:spPr>
          <a:xfrm>
            <a:off x="330926" y="1472874"/>
            <a:ext cx="5345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tools for Data Analysis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 Education Data with Comparisons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Health of an Entity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D4D77-357C-A2A6-F411-F9FF23C3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443A9F-8BDA-5F5C-C437-9A2026D406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27173" y="0"/>
            <a:ext cx="6864825" cy="6210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FD0450-9EDF-D3FA-BAEC-7275674855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676475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6E9B8C-4BEC-889E-E347-5030D883A8D1}"/>
              </a:ext>
            </a:extLst>
          </p:cNvPr>
          <p:cNvSpPr txBox="1"/>
          <p:nvPr/>
        </p:nvSpPr>
        <p:spPr>
          <a:xfrm>
            <a:off x="606964" y="715426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Look Ahead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D9AEFB-91F2-46D3-8E1B-7322064E3B05}"/>
              </a:ext>
            </a:extLst>
          </p:cNvPr>
          <p:cNvSpPr/>
          <p:nvPr/>
        </p:nvSpPr>
        <p:spPr>
          <a:xfrm flipH="1">
            <a:off x="449418" y="790883"/>
            <a:ext cx="70104" cy="481699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logo&#10;&#10;AI-generated content may be incorrect.">
            <a:extLst>
              <a:ext uri="{FF2B5EF4-FFF2-40B4-BE49-F238E27FC236}">
                <a16:creationId xmlns:a16="http://schemas.microsoft.com/office/drawing/2014/main" id="{09100F91-817D-0622-46E6-B4C04568DD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6" y="6299009"/>
            <a:ext cx="2392887" cy="475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A3B323-7E52-FC08-8969-B40F0711EA56}"/>
              </a:ext>
            </a:extLst>
          </p:cNvPr>
          <p:cNvSpPr txBox="1"/>
          <p:nvPr/>
        </p:nvSpPr>
        <p:spPr>
          <a:xfrm>
            <a:off x="330926" y="1472874"/>
            <a:ext cx="5345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tools for Data Analysis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 Education Data with Comparisons</a:t>
            </a:r>
          </a:p>
          <a:p>
            <a:pPr marL="342900" indent="-34290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Health of an Entity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703D6-6724-B9CA-95E7-B267AC3E7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50326F-3EEE-F6BB-4054-DE4B78BAB52E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73A0A3-C3FE-C20B-6D41-FDE27B3C41D6}"/>
              </a:ext>
            </a:extLst>
          </p:cNvPr>
          <p:cNvSpPr txBox="1"/>
          <p:nvPr/>
        </p:nvSpPr>
        <p:spPr>
          <a:xfrm>
            <a:off x="606964" y="6121144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Look Ahead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F266EB-1929-00DA-9057-D088B6B9B851}"/>
              </a:ext>
            </a:extLst>
          </p:cNvPr>
          <p:cNvSpPr/>
          <p:nvPr/>
        </p:nvSpPr>
        <p:spPr>
          <a:xfrm flipH="1">
            <a:off x="449418" y="6196601"/>
            <a:ext cx="70104" cy="481699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logo&#10;&#10;AI-generated content may be incorrect." hidden="1">
            <a:extLst>
              <a:ext uri="{FF2B5EF4-FFF2-40B4-BE49-F238E27FC236}">
                <a16:creationId xmlns:a16="http://schemas.microsoft.com/office/drawing/2014/main" id="{7FFC051B-7337-FB2B-1391-0937135A3D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6" y="6299009"/>
            <a:ext cx="2392887" cy="475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F189B1-B9A7-0896-57D6-6A7F4C44A031}"/>
              </a:ext>
            </a:extLst>
          </p:cNvPr>
          <p:cNvSpPr txBox="1"/>
          <p:nvPr/>
        </p:nvSpPr>
        <p:spPr>
          <a:xfrm>
            <a:off x="3162472" y="6121144"/>
            <a:ext cx="5345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 Education Data with Comparisons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62CD3-6369-DC0B-23D1-9375419290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8573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CA364A-DA15-37AC-58B1-FA17371FD150}"/>
              </a:ext>
            </a:extLst>
          </p:cNvPr>
          <p:cNvSpPr/>
          <p:nvPr/>
        </p:nvSpPr>
        <p:spPr>
          <a:xfrm>
            <a:off x="3630168" y="237744"/>
            <a:ext cx="2020824" cy="265176"/>
          </a:xfrm>
          <a:prstGeom prst="rect">
            <a:avLst/>
          </a:prstGeom>
          <a:solidFill>
            <a:srgbClr val="456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Schools in Idaho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BE5454-A58C-E2F0-98B9-63EC8198D9EA}"/>
              </a:ext>
            </a:extLst>
          </p:cNvPr>
          <p:cNvSpPr/>
          <p:nvPr/>
        </p:nvSpPr>
        <p:spPr>
          <a:xfrm>
            <a:off x="3162472" y="612648"/>
            <a:ext cx="5076272" cy="5221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&#10;&#10;AI-generated content may be incorrect.">
            <a:extLst>
              <a:ext uri="{FF2B5EF4-FFF2-40B4-BE49-F238E27FC236}">
                <a16:creationId xmlns:a16="http://schemas.microsoft.com/office/drawing/2014/main" id="{3EFECB70-B0DC-3281-ECD1-B776FB5EE5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68" y="766743"/>
            <a:ext cx="3652738" cy="4958111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0049CD52-B561-7723-A095-751A3A26E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8400" y="3492298"/>
            <a:ext cx="731520" cy="731520"/>
          </a:xfrm>
          <a:prstGeom prst="rect">
            <a:avLst/>
          </a:prstGeom>
        </p:spPr>
      </p:pic>
      <p:pic>
        <p:nvPicPr>
          <p:cNvPr id="15" name="Graphic 14" descr="Marker with solid fill">
            <a:extLst>
              <a:ext uri="{FF2B5EF4-FFF2-40B4-BE49-F238E27FC236}">
                <a16:creationId xmlns:a16="http://schemas.microsoft.com/office/drawing/2014/main" id="{8D7876CF-B23E-C553-6FC3-F9FB33D9D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7808" y="1481781"/>
            <a:ext cx="731520" cy="731520"/>
          </a:xfrm>
          <a:prstGeom prst="rect">
            <a:avLst/>
          </a:prstGeom>
        </p:spPr>
      </p:pic>
      <p:pic>
        <p:nvPicPr>
          <p:cNvPr id="16" name="Graphic 15" descr="Marker with solid fill">
            <a:extLst>
              <a:ext uri="{FF2B5EF4-FFF2-40B4-BE49-F238E27FC236}">
                <a16:creationId xmlns:a16="http://schemas.microsoft.com/office/drawing/2014/main" id="{A1504EDC-9E63-2357-CF65-AC1EE022D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8078" y="4311260"/>
            <a:ext cx="731520" cy="731520"/>
          </a:xfrm>
          <a:prstGeom prst="rect">
            <a:avLst/>
          </a:prstGeom>
        </p:spPr>
      </p:pic>
      <p:pic>
        <p:nvPicPr>
          <p:cNvPr id="17" name="Graphic 16" descr="Marker with solid fill">
            <a:extLst>
              <a:ext uri="{FF2B5EF4-FFF2-40B4-BE49-F238E27FC236}">
                <a16:creationId xmlns:a16="http://schemas.microsoft.com/office/drawing/2014/main" id="{5CF578C1-C9BE-3DFD-7D66-50A73D711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4160" y="4731529"/>
            <a:ext cx="731520" cy="731520"/>
          </a:xfrm>
          <a:prstGeom prst="rect">
            <a:avLst/>
          </a:prstGeom>
        </p:spPr>
      </p:pic>
      <p:pic>
        <p:nvPicPr>
          <p:cNvPr id="18" name="Graphic 17" descr="Marker with solid fill">
            <a:extLst>
              <a:ext uri="{FF2B5EF4-FFF2-40B4-BE49-F238E27FC236}">
                <a16:creationId xmlns:a16="http://schemas.microsoft.com/office/drawing/2014/main" id="{A2F4120E-8A13-AE77-7C33-9C8154BCE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9676" y="4980885"/>
            <a:ext cx="731520" cy="731520"/>
          </a:xfrm>
          <a:prstGeom prst="rect">
            <a:avLst/>
          </a:prstGeom>
        </p:spPr>
      </p:pic>
      <p:pic>
        <p:nvPicPr>
          <p:cNvPr id="19" name="Graphic 18" descr="Marker with solid fill">
            <a:extLst>
              <a:ext uri="{FF2B5EF4-FFF2-40B4-BE49-F238E27FC236}">
                <a16:creationId xmlns:a16="http://schemas.microsoft.com/office/drawing/2014/main" id="{1F715EF5-F38B-A2D7-46B6-B0EAE0356D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01156" y="4029456"/>
            <a:ext cx="731520" cy="731520"/>
          </a:xfrm>
          <a:prstGeom prst="rect">
            <a:avLst/>
          </a:prstGeom>
        </p:spPr>
      </p:pic>
      <p:pic>
        <p:nvPicPr>
          <p:cNvPr id="20" name="Graphic 19" descr="Marker with solid fill">
            <a:extLst>
              <a:ext uri="{FF2B5EF4-FFF2-40B4-BE49-F238E27FC236}">
                <a16:creationId xmlns:a16="http://schemas.microsoft.com/office/drawing/2014/main" id="{8A7A5408-ACCB-34F6-C11D-970329BF3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8768" y="4151376"/>
            <a:ext cx="731520" cy="731520"/>
          </a:xfrm>
          <a:prstGeom prst="rect">
            <a:avLst/>
          </a:prstGeom>
        </p:spPr>
      </p:pic>
      <p:pic>
        <p:nvPicPr>
          <p:cNvPr id="21" name="Graphic 20" descr="Marker with solid fill">
            <a:extLst>
              <a:ext uri="{FF2B5EF4-FFF2-40B4-BE49-F238E27FC236}">
                <a16:creationId xmlns:a16="http://schemas.microsoft.com/office/drawing/2014/main" id="{15ECAF97-D6FF-A768-4ACF-3330D381E0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0168" y="957072"/>
            <a:ext cx="731520" cy="731520"/>
          </a:xfrm>
          <a:prstGeom prst="rect">
            <a:avLst/>
          </a:prstGeom>
        </p:spPr>
      </p:pic>
      <p:pic>
        <p:nvPicPr>
          <p:cNvPr id="22" name="Graphic 21" descr="Marker with solid fill">
            <a:extLst>
              <a:ext uri="{FF2B5EF4-FFF2-40B4-BE49-F238E27FC236}">
                <a16:creationId xmlns:a16="http://schemas.microsoft.com/office/drawing/2014/main" id="{B30FE54B-9A59-C6FB-833D-D7032B3A04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3568" y="4456176"/>
            <a:ext cx="731520" cy="731520"/>
          </a:xfrm>
          <a:prstGeom prst="rect">
            <a:avLst/>
          </a:prstGeom>
        </p:spPr>
      </p:pic>
      <p:pic>
        <p:nvPicPr>
          <p:cNvPr id="24" name="Graphic 23" descr="Cursor with solid fill">
            <a:extLst>
              <a:ext uri="{FF2B5EF4-FFF2-40B4-BE49-F238E27FC236}">
                <a16:creationId xmlns:a16="http://schemas.microsoft.com/office/drawing/2014/main" id="{94D6349B-04A0-A707-0756-C95B7C24E3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8688" y="4553712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829430A-0BCD-C6C1-4C8F-44F26EB39951}"/>
              </a:ext>
            </a:extLst>
          </p:cNvPr>
          <p:cNvSpPr/>
          <p:nvPr/>
        </p:nvSpPr>
        <p:spPr>
          <a:xfrm>
            <a:off x="4897288" y="833137"/>
            <a:ext cx="2676994" cy="3623039"/>
          </a:xfrm>
          <a:prstGeom prst="rect">
            <a:avLst/>
          </a:prstGeom>
          <a:solidFill>
            <a:srgbClr val="FAF9F6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Marker with solid fill">
            <a:extLst>
              <a:ext uri="{FF2B5EF4-FFF2-40B4-BE49-F238E27FC236}">
                <a16:creationId xmlns:a16="http://schemas.microsoft.com/office/drawing/2014/main" id="{E1355E1D-C59C-E1F3-04BE-23B14B48A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1168" y="4303776"/>
            <a:ext cx="731520" cy="7315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684740-987C-1636-69BF-AAAF1A2E6F9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648" y="970290"/>
            <a:ext cx="2191676" cy="33409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1A3BF29-E113-3B76-B570-81BF8E6FC681}"/>
              </a:ext>
            </a:extLst>
          </p:cNvPr>
          <p:cNvSpPr txBox="1"/>
          <p:nvPr/>
        </p:nvSpPr>
        <p:spPr>
          <a:xfrm>
            <a:off x="5108158" y="915426"/>
            <a:ext cx="151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Name</a:t>
            </a:r>
          </a:p>
        </p:txBody>
      </p:sp>
      <p:pic>
        <p:nvPicPr>
          <p:cNvPr id="32" name="Picture 31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1DF5E3C8-61F8-9777-6A5E-D2AD9578F1C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348" y="6304110"/>
            <a:ext cx="2392685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03B2B-C0A1-2FD3-A54B-8376C8F46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9DFC00-C3CA-2004-267F-8346952B1FA1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FB7B65-D254-ACB1-922A-D4D50ABDBA46}"/>
              </a:ext>
            </a:extLst>
          </p:cNvPr>
          <p:cNvSpPr txBox="1"/>
          <p:nvPr/>
        </p:nvSpPr>
        <p:spPr>
          <a:xfrm>
            <a:off x="606964" y="6121144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Look Ahead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A60A97-DC17-9E37-2F73-677561AADB43}"/>
              </a:ext>
            </a:extLst>
          </p:cNvPr>
          <p:cNvSpPr/>
          <p:nvPr/>
        </p:nvSpPr>
        <p:spPr>
          <a:xfrm flipH="1">
            <a:off x="449418" y="6196601"/>
            <a:ext cx="70104" cy="481699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logo&#10;&#10;AI-generated content may be incorrect." hidden="1">
            <a:extLst>
              <a:ext uri="{FF2B5EF4-FFF2-40B4-BE49-F238E27FC236}">
                <a16:creationId xmlns:a16="http://schemas.microsoft.com/office/drawing/2014/main" id="{609E8865-CF5E-F3B6-73F4-935AD50A8F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46" y="6299009"/>
            <a:ext cx="2392887" cy="475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A6CB0B-84E4-5D33-6A44-EF7F56C5CA24}"/>
              </a:ext>
            </a:extLst>
          </p:cNvPr>
          <p:cNvSpPr txBox="1"/>
          <p:nvPr/>
        </p:nvSpPr>
        <p:spPr>
          <a:xfrm>
            <a:off x="3162472" y="6121144"/>
            <a:ext cx="5345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FFC000"/>
              </a:buClr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Health of an Entity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69D7AF10-0CC1-8B03-CE29-D94D4CA54D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348" y="6304110"/>
            <a:ext cx="2392685" cy="475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ADEA55-499F-D442-96BD-22B50F46AE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857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FC3076-5DDA-0B08-83F6-166EB2F54A5E}"/>
              </a:ext>
            </a:extLst>
          </p:cNvPr>
          <p:cNvSpPr/>
          <p:nvPr/>
        </p:nvSpPr>
        <p:spPr>
          <a:xfrm>
            <a:off x="449418" y="2916936"/>
            <a:ext cx="977046" cy="219456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333333"/>
                </a:solidFill>
              </a:rPr>
              <a:t>City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39D45C-FD04-CFC3-09E0-DE10858FE195}"/>
              </a:ext>
            </a:extLst>
          </p:cNvPr>
          <p:cNvSpPr/>
          <p:nvPr/>
        </p:nvSpPr>
        <p:spPr>
          <a:xfrm>
            <a:off x="449418" y="4167672"/>
            <a:ext cx="977046" cy="219456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333333"/>
                </a:solidFill>
              </a:rPr>
              <a:t>City Name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704095-102C-7382-2E08-3604BEE2D87B}"/>
              </a:ext>
            </a:extLst>
          </p:cNvPr>
          <p:cNvSpPr/>
          <p:nvPr/>
        </p:nvSpPr>
        <p:spPr>
          <a:xfrm>
            <a:off x="449418" y="5473272"/>
            <a:ext cx="977046" cy="219456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333333"/>
                </a:solidFill>
              </a:rPr>
              <a:t>City Name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F25E99-AFA5-8B05-5EE3-FB16D9356AA2}"/>
              </a:ext>
            </a:extLst>
          </p:cNvPr>
          <p:cNvSpPr/>
          <p:nvPr/>
        </p:nvSpPr>
        <p:spPr>
          <a:xfrm>
            <a:off x="147666" y="3566688"/>
            <a:ext cx="1562262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333333"/>
                </a:solidFill>
              </a:rPr>
              <a:t>City Name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F5561B-F0FA-6242-5F41-68FC821988B8}"/>
              </a:ext>
            </a:extLst>
          </p:cNvPr>
          <p:cNvSpPr/>
          <p:nvPr/>
        </p:nvSpPr>
        <p:spPr>
          <a:xfrm>
            <a:off x="147666" y="4847904"/>
            <a:ext cx="1562262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333333"/>
                </a:solidFill>
              </a:rPr>
              <a:t>City Name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AD66D3-430E-3209-6B20-6E4F9F4C31BA}"/>
              </a:ext>
            </a:extLst>
          </p:cNvPr>
          <p:cNvSpPr/>
          <p:nvPr/>
        </p:nvSpPr>
        <p:spPr>
          <a:xfrm>
            <a:off x="813816" y="3209544"/>
            <a:ext cx="612648" cy="168168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12747A-5FF1-0E5F-B93F-309F82E34A95}"/>
              </a:ext>
            </a:extLst>
          </p:cNvPr>
          <p:cNvSpPr/>
          <p:nvPr/>
        </p:nvSpPr>
        <p:spPr>
          <a:xfrm>
            <a:off x="813816" y="4463739"/>
            <a:ext cx="466344" cy="232084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FCF3FB-259D-4ED8-560F-C2516608C903}"/>
              </a:ext>
            </a:extLst>
          </p:cNvPr>
          <p:cNvSpPr/>
          <p:nvPr/>
        </p:nvSpPr>
        <p:spPr>
          <a:xfrm>
            <a:off x="813816" y="5766727"/>
            <a:ext cx="384048" cy="95220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BD96A0-0CC0-8FBF-5920-CE09B3EB1528}"/>
              </a:ext>
            </a:extLst>
          </p:cNvPr>
          <p:cNvSpPr/>
          <p:nvPr/>
        </p:nvSpPr>
        <p:spPr>
          <a:xfrm>
            <a:off x="813816" y="3858768"/>
            <a:ext cx="384048" cy="15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4B927C2-7C94-0AE7-5FBA-ECC1F7252A76}"/>
              </a:ext>
            </a:extLst>
          </p:cNvPr>
          <p:cNvSpPr/>
          <p:nvPr/>
        </p:nvSpPr>
        <p:spPr>
          <a:xfrm>
            <a:off x="804672" y="5096475"/>
            <a:ext cx="265176" cy="19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3AD0BD3-B3F8-C4BF-2825-6387456744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070" y="1864457"/>
            <a:ext cx="5842354" cy="258217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40" name="Graphic 39" descr="Cursor with solid fill">
            <a:extLst>
              <a:ext uri="{FF2B5EF4-FFF2-40B4-BE49-F238E27FC236}">
                <a16:creationId xmlns:a16="http://schemas.microsoft.com/office/drawing/2014/main" id="{81E5BA01-E1FC-2D0B-4194-AF0B9FD1D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03728" y="3113602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EECAA3-1C65-C9DF-6B32-053452F28E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076" y="3667018"/>
            <a:ext cx="6178558" cy="193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9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D1F6A65AB5146923455AF5E2AE2F3" ma:contentTypeVersion="1" ma:contentTypeDescription="Create a new document." ma:contentTypeScope="" ma:versionID="9b5ffe187d8c7de2c682197faf021762">
  <xsd:schema xmlns:xsd="http://www.w3.org/2001/XMLSchema" xmlns:xs="http://www.w3.org/2001/XMLSchema" xmlns:p="http://schemas.microsoft.com/office/2006/metadata/properties" xmlns:ns2="ac6a0804-e3dc-413f-aa5a-35d8bb68448e" targetNamespace="http://schemas.microsoft.com/office/2006/metadata/properties" ma:root="true" ma:fieldsID="826082c031545183dcb70cfe31c573b0" ns2:_="">
    <xsd:import namespace="ac6a0804-e3dc-413f-aa5a-35d8bb68448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a0804-e3dc-413f-aa5a-35d8bb6844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7E8072-A4CC-4941-8611-8EE17D442F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2470C8-1A60-468A-8F7A-33F4B0F1D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6a0804-e3dc-413f-aa5a-35d8bb6844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6419BD-6EBE-4F60-B28D-A2540BBD1002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fe3a4531-7f9c-4bfd-89ea-efc29220a3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21335</TotalTime>
  <Words>210</Words>
  <Application>Microsoft Macintosh PowerPoint</Application>
  <PresentationFormat>Widescreen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Barrie, Jordan</dc:creator>
  <cp:lastModifiedBy>Wyatt Werner</cp:lastModifiedBy>
  <cp:revision>191</cp:revision>
  <dcterms:created xsi:type="dcterms:W3CDTF">2022-05-09T13:05:42Z</dcterms:created>
  <dcterms:modified xsi:type="dcterms:W3CDTF">2026-01-05T22:30:09Z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2022-05-09T13:05:43Z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b967f2b8-9b40-44b2-bc0c-1ce944166e91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0x01010078AD1F6A65AB5146923455AF5E2AE2F3</vt:lpwstr>
  </property>
</Properties>
</file>