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71" r:id="rId6"/>
    <p:sldId id="260" r:id="rId7"/>
    <p:sldId id="277" r:id="rId8"/>
    <p:sldId id="281" r:id="rId9"/>
    <p:sldId id="279" r:id="rId10"/>
    <p:sldId id="283" r:id="rId11"/>
    <p:sldId id="261" r:id="rId12"/>
    <p:sldId id="273" r:id="rId13"/>
    <p:sldId id="262" r:id="rId14"/>
    <p:sldId id="275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</p:sldIdLst>
  <p:sldSz cx="9144000" cy="6858000" type="screen4x3"/>
  <p:notesSz cx="9236075" cy="69500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0272"/>
  </p:normalViewPr>
  <p:slideViewPr>
    <p:cSldViewPr>
      <p:cViewPr varScale="1">
        <p:scale>
          <a:sx n="106" d="100"/>
          <a:sy n="106" d="100"/>
        </p:scale>
        <p:origin x="2002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4911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2173" y="0"/>
            <a:ext cx="4002299" cy="34911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01ED556-A85A-1440-99FA-EBB03F105D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54350" y="868363"/>
            <a:ext cx="3127375" cy="2346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44724"/>
            <a:ext cx="7388860" cy="2736592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00963"/>
            <a:ext cx="4002299" cy="349112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2173" y="6600963"/>
            <a:ext cx="4002299" cy="349112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1DB38A44-51D2-0C42-8CDF-8CB5CD860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B38A44-51D2-0C42-8CDF-8CB5CD8606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19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B38A44-51D2-0C42-8CDF-8CB5CD8606C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26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>
            <a:lvl1pPr>
              <a:defRPr sz="4400" b="1" i="0">
                <a:solidFill>
                  <a:schemeClr val="hlink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numCol="1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marR="5080" indent="37465">
              <a:lnSpc>
                <a:spcPct val="100000"/>
              </a:lnSpc>
              <a:spcBef>
                <a:spcPts val="25"/>
              </a:spcBef>
            </a:pPr>
            <a:r>
              <a:rPr dirty="0"/>
              <a:t>Attorney</a:t>
            </a:r>
            <a:r>
              <a:rPr spc="-10" dirty="0"/>
              <a:t> General </a:t>
            </a:r>
            <a:r>
              <a:rPr dirty="0"/>
              <a:t>Lawrence</a:t>
            </a:r>
            <a:r>
              <a:rPr spc="-15" dirty="0"/>
              <a:t> </a:t>
            </a:r>
            <a:r>
              <a:rPr spc="-10" dirty="0"/>
              <a:t>Wasden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numCol="1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numCol="1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65"/>
              </a:lnSpc>
            </a:pPr>
            <a:r>
              <a:rPr dirty="0"/>
              <a:t>Idaho</a:t>
            </a:r>
            <a:r>
              <a:rPr spc="-5" dirty="0"/>
              <a:t> </a:t>
            </a:r>
            <a:r>
              <a:rPr dirty="0"/>
              <a:t>Code</a:t>
            </a:r>
            <a:r>
              <a:rPr spc="20" dirty="0"/>
              <a:t> </a:t>
            </a:r>
            <a:r>
              <a:rPr dirty="0"/>
              <a:t>§</a:t>
            </a:r>
            <a:r>
              <a:rPr spc="-10" dirty="0"/>
              <a:t> 74-</a:t>
            </a:r>
            <a:fld id="{81D60167-4931-47E6-BA6A-407CBD079E47}" type="slidenum">
              <a:rPr spc="-25" dirty="0"/>
              <a:t>‹#›</a:t>
            </a:fld>
            <a:endParaRPr spc="-25" dirty="0"/>
          </a:p>
          <a:p>
            <a:pPr marL="634365">
              <a:lnSpc>
                <a:spcPts val="2590"/>
              </a:lnSpc>
            </a:pPr>
            <a:r>
              <a:rPr dirty="0"/>
              <a:t>PRLM pp. </a:t>
            </a:r>
            <a:r>
              <a:rPr spc="-10" dirty="0"/>
              <a:t>53-</a:t>
            </a:r>
            <a:r>
              <a:rPr spc="-25" dirty="0"/>
              <a:t>54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numCol="1"/>
          <a:lstStyle>
            <a:lvl1pPr>
              <a:defRPr sz="4400" b="1" i="0">
                <a:solidFill>
                  <a:schemeClr val="hlink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numCol="1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numCol="1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marR="5080" indent="37465">
              <a:lnSpc>
                <a:spcPct val="100000"/>
              </a:lnSpc>
              <a:spcBef>
                <a:spcPts val="25"/>
              </a:spcBef>
            </a:pPr>
            <a:r>
              <a:rPr dirty="0"/>
              <a:t>Attorney</a:t>
            </a:r>
            <a:r>
              <a:rPr spc="-10" dirty="0"/>
              <a:t> General </a:t>
            </a:r>
            <a:r>
              <a:rPr dirty="0"/>
              <a:t>Lawrence</a:t>
            </a:r>
            <a:r>
              <a:rPr spc="-15" dirty="0"/>
              <a:t> </a:t>
            </a:r>
            <a:r>
              <a:rPr spc="-10" dirty="0"/>
              <a:t>Wasden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numCol="1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numCol="1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65"/>
              </a:lnSpc>
            </a:pPr>
            <a:r>
              <a:rPr dirty="0"/>
              <a:t>Idaho</a:t>
            </a:r>
            <a:r>
              <a:rPr spc="-5" dirty="0"/>
              <a:t> </a:t>
            </a:r>
            <a:r>
              <a:rPr dirty="0"/>
              <a:t>Code</a:t>
            </a:r>
            <a:r>
              <a:rPr spc="20" dirty="0"/>
              <a:t> </a:t>
            </a:r>
            <a:r>
              <a:rPr dirty="0"/>
              <a:t>§</a:t>
            </a:r>
            <a:r>
              <a:rPr spc="-10" dirty="0"/>
              <a:t> 74-</a:t>
            </a:r>
            <a:fld id="{81D60167-4931-47E6-BA6A-407CBD079E47}" type="slidenum">
              <a:rPr spc="-25" dirty="0"/>
              <a:t>‹#›</a:t>
            </a:fld>
            <a:endParaRPr spc="-25" dirty="0"/>
          </a:p>
          <a:p>
            <a:pPr marL="634365">
              <a:lnSpc>
                <a:spcPts val="2590"/>
              </a:lnSpc>
            </a:pPr>
            <a:r>
              <a:rPr dirty="0"/>
              <a:t>PRLM pp. </a:t>
            </a:r>
            <a:r>
              <a:rPr spc="-10" dirty="0"/>
              <a:t>53-</a:t>
            </a:r>
            <a:r>
              <a:rPr spc="-25" dirty="0"/>
              <a:t>54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numCol="1"/>
          <a:lstStyle>
            <a:lvl1pPr>
              <a:defRPr sz="4400" b="1" i="0">
                <a:solidFill>
                  <a:schemeClr val="hlink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numCol="1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marR="5080" indent="37465">
              <a:lnSpc>
                <a:spcPct val="100000"/>
              </a:lnSpc>
              <a:spcBef>
                <a:spcPts val="25"/>
              </a:spcBef>
            </a:pPr>
            <a:r>
              <a:rPr dirty="0"/>
              <a:t>Attorney</a:t>
            </a:r>
            <a:r>
              <a:rPr spc="-10" dirty="0"/>
              <a:t> General </a:t>
            </a:r>
            <a:r>
              <a:rPr dirty="0"/>
              <a:t>Lawrence</a:t>
            </a:r>
            <a:r>
              <a:rPr spc="-15" dirty="0"/>
              <a:t> </a:t>
            </a:r>
            <a:r>
              <a:rPr spc="-10" dirty="0"/>
              <a:t>Wasden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numCol="1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numCol="1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65"/>
              </a:lnSpc>
            </a:pPr>
            <a:r>
              <a:rPr dirty="0"/>
              <a:t>Idaho</a:t>
            </a:r>
            <a:r>
              <a:rPr spc="-5" dirty="0"/>
              <a:t> </a:t>
            </a:r>
            <a:r>
              <a:rPr dirty="0"/>
              <a:t>Code</a:t>
            </a:r>
            <a:r>
              <a:rPr spc="20" dirty="0"/>
              <a:t> </a:t>
            </a:r>
            <a:r>
              <a:rPr dirty="0"/>
              <a:t>§</a:t>
            </a:r>
            <a:r>
              <a:rPr spc="-10" dirty="0"/>
              <a:t> 74-</a:t>
            </a:r>
            <a:fld id="{81D60167-4931-47E6-BA6A-407CBD079E47}" type="slidenum">
              <a:rPr spc="-25" dirty="0"/>
              <a:t>‹#›</a:t>
            </a:fld>
            <a:endParaRPr spc="-25" dirty="0"/>
          </a:p>
          <a:p>
            <a:pPr marL="634365">
              <a:lnSpc>
                <a:spcPts val="2590"/>
              </a:lnSpc>
            </a:pPr>
            <a:r>
              <a:rPr dirty="0"/>
              <a:t>PRLM pp. </a:t>
            </a:r>
            <a:r>
              <a:rPr spc="-10" dirty="0"/>
              <a:t>53-</a:t>
            </a:r>
            <a:r>
              <a:rPr spc="-25" dirty="0"/>
              <a:t>54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numCol="1"/>
          <a:lstStyle>
            <a:lvl1pPr>
              <a:defRPr sz="4400" b="1" i="0">
                <a:solidFill>
                  <a:schemeClr val="hlink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numCol="1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marR="5080" indent="37465">
              <a:lnSpc>
                <a:spcPct val="100000"/>
              </a:lnSpc>
              <a:spcBef>
                <a:spcPts val="25"/>
              </a:spcBef>
            </a:pPr>
            <a:r>
              <a:rPr dirty="0"/>
              <a:t>Attorney</a:t>
            </a:r>
            <a:r>
              <a:rPr spc="-10" dirty="0"/>
              <a:t> General </a:t>
            </a:r>
            <a:r>
              <a:rPr dirty="0"/>
              <a:t>Lawrence</a:t>
            </a:r>
            <a:r>
              <a:rPr spc="-15" dirty="0"/>
              <a:t> </a:t>
            </a:r>
            <a:r>
              <a:rPr spc="-10" dirty="0"/>
              <a:t>Wasden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numCol="1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numCol="1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65"/>
              </a:lnSpc>
            </a:pPr>
            <a:r>
              <a:rPr dirty="0"/>
              <a:t>Idaho</a:t>
            </a:r>
            <a:r>
              <a:rPr spc="-5" dirty="0"/>
              <a:t> </a:t>
            </a:r>
            <a:r>
              <a:rPr dirty="0"/>
              <a:t>Code</a:t>
            </a:r>
            <a:r>
              <a:rPr spc="20" dirty="0"/>
              <a:t> </a:t>
            </a:r>
            <a:r>
              <a:rPr dirty="0"/>
              <a:t>§</a:t>
            </a:r>
            <a:r>
              <a:rPr spc="-10" dirty="0"/>
              <a:t> 74-</a:t>
            </a:r>
            <a:fld id="{81D60167-4931-47E6-BA6A-407CBD079E47}" type="slidenum">
              <a:rPr spc="-25" dirty="0"/>
              <a:t>‹#›</a:t>
            </a:fld>
            <a:endParaRPr spc="-25" dirty="0"/>
          </a:p>
          <a:p>
            <a:pPr marL="634365">
              <a:lnSpc>
                <a:spcPts val="2590"/>
              </a:lnSpc>
            </a:pPr>
            <a:r>
              <a:rPr dirty="0"/>
              <a:t>PRLM pp. </a:t>
            </a:r>
            <a:r>
              <a:rPr spc="-10" dirty="0"/>
              <a:t>53-</a:t>
            </a:r>
            <a:r>
              <a:rPr spc="-25" dirty="0"/>
              <a:t>54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numCol="1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marR="5080" indent="37465">
              <a:lnSpc>
                <a:spcPct val="100000"/>
              </a:lnSpc>
              <a:spcBef>
                <a:spcPts val="25"/>
              </a:spcBef>
            </a:pPr>
            <a:r>
              <a:rPr dirty="0"/>
              <a:t>Attorney</a:t>
            </a:r>
            <a:r>
              <a:rPr spc="-10" dirty="0"/>
              <a:t> General </a:t>
            </a:r>
            <a:r>
              <a:rPr dirty="0"/>
              <a:t>Lawrence</a:t>
            </a:r>
            <a:r>
              <a:rPr spc="-15" dirty="0"/>
              <a:t> </a:t>
            </a:r>
            <a:r>
              <a:rPr spc="-10" dirty="0"/>
              <a:t>Wasden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numCol="1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numCol="1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65"/>
              </a:lnSpc>
            </a:pPr>
            <a:r>
              <a:rPr dirty="0"/>
              <a:t>Idaho</a:t>
            </a:r>
            <a:r>
              <a:rPr spc="-5" dirty="0"/>
              <a:t> </a:t>
            </a:r>
            <a:r>
              <a:rPr dirty="0"/>
              <a:t>Code</a:t>
            </a:r>
            <a:r>
              <a:rPr spc="20" dirty="0"/>
              <a:t> </a:t>
            </a:r>
            <a:r>
              <a:rPr dirty="0"/>
              <a:t>§</a:t>
            </a:r>
            <a:r>
              <a:rPr spc="-10" dirty="0"/>
              <a:t> 74-</a:t>
            </a:r>
            <a:fld id="{81D60167-4931-47E6-BA6A-407CBD079E47}" type="slidenum">
              <a:rPr spc="-25" dirty="0"/>
              <a:t>‹#›</a:t>
            </a:fld>
            <a:endParaRPr spc="-25" dirty="0"/>
          </a:p>
          <a:p>
            <a:pPr marL="634365">
              <a:lnSpc>
                <a:spcPts val="2590"/>
              </a:lnSpc>
            </a:pPr>
            <a:r>
              <a:rPr dirty="0"/>
              <a:t>PRLM pp. </a:t>
            </a:r>
            <a:r>
              <a:rPr spc="-10" dirty="0"/>
              <a:t>53-</a:t>
            </a:r>
            <a:r>
              <a:rPr spc="-25" dirty="0"/>
              <a:t>54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533" y="514921"/>
            <a:ext cx="8488933" cy="635000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>
            <a:lvl1pPr>
              <a:defRPr sz="4400" b="1" i="0">
                <a:solidFill>
                  <a:schemeClr val="hlink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31111"/>
            <a:ext cx="8071484" cy="4355465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650" y="6592821"/>
            <a:ext cx="874394" cy="261620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 marR="5080" indent="37465">
              <a:lnSpc>
                <a:spcPct val="100000"/>
              </a:lnSpc>
              <a:spcBef>
                <a:spcPts val="25"/>
              </a:spcBef>
            </a:pPr>
            <a:r>
              <a:rPr dirty="0"/>
              <a:t>Attorney</a:t>
            </a:r>
            <a:r>
              <a:rPr spc="-10" dirty="0"/>
              <a:t> General </a:t>
            </a:r>
            <a:r>
              <a:rPr dirty="0"/>
              <a:t>Lawrence</a:t>
            </a:r>
            <a:r>
              <a:rPr spc="-15" dirty="0"/>
              <a:t> </a:t>
            </a:r>
            <a:r>
              <a:rPr spc="-10" dirty="0"/>
              <a:t>Wasden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197600" y="6162845"/>
            <a:ext cx="2905125" cy="659129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465"/>
              </a:lnSpc>
            </a:pPr>
            <a:r>
              <a:rPr dirty="0"/>
              <a:t>Idaho</a:t>
            </a:r>
            <a:r>
              <a:rPr spc="-5" dirty="0"/>
              <a:t> </a:t>
            </a:r>
            <a:r>
              <a:rPr dirty="0"/>
              <a:t>Code</a:t>
            </a:r>
            <a:r>
              <a:rPr spc="20" dirty="0"/>
              <a:t> </a:t>
            </a:r>
            <a:r>
              <a:rPr dirty="0"/>
              <a:t>§</a:t>
            </a:r>
            <a:r>
              <a:rPr spc="-10" dirty="0"/>
              <a:t> 74-</a:t>
            </a:r>
            <a:fld id="{81D60167-4931-47E6-BA6A-407CBD079E47}" type="slidenum">
              <a:rPr spc="-25" dirty="0"/>
              <a:t>‹#›</a:t>
            </a:fld>
            <a:endParaRPr spc="-25" dirty="0"/>
          </a:p>
          <a:p>
            <a:pPr marL="634365">
              <a:lnSpc>
                <a:spcPts val="2590"/>
              </a:lnSpc>
            </a:pPr>
            <a:r>
              <a:rPr dirty="0"/>
              <a:t>PRLM pp. </a:t>
            </a:r>
            <a:r>
              <a:rPr spc="-10" dirty="0"/>
              <a:t>53-</a:t>
            </a:r>
            <a:r>
              <a:rPr spc="-25" dirty="0"/>
              <a:t>54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egislature.idaho.gov/statutesrules/idstat/Title30/T30CH21/SECT30-21-10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33" y="514920"/>
            <a:ext cx="8488933" cy="1354217"/>
          </a:xfrm>
        </p:spPr>
        <p:txBody>
          <a:bodyPr numCol="1"/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IDahoans</a:t>
            </a:r>
            <a:r>
              <a:rPr lang="en-US" b="1" dirty="0">
                <a:solidFill>
                  <a:srgbClr val="FF0000"/>
                </a:solidFill>
              </a:rPr>
              <a:t> for Openness in Government (IDOG)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" y="2043808"/>
            <a:ext cx="8071484" cy="4308872"/>
          </a:xfrm>
        </p:spPr>
        <p:txBody>
          <a:bodyPr numCol="1"/>
          <a:lstStyle/>
          <a:p>
            <a:pPr marL="0" indent="0" algn="l">
              <a:buNone/>
            </a:pPr>
            <a:r>
              <a:rPr lang="en-US" dirty="0"/>
              <a:t>Idaho Code 74-201: </a:t>
            </a:r>
            <a:r>
              <a:rPr lang="en-US" b="1" dirty="0"/>
              <a:t>Formation of public policy at open meetings.</a:t>
            </a:r>
            <a:r>
              <a:rPr lang="en-US" dirty="0"/>
              <a:t> The people of the state of Idaho in creating the instruments of government that serve them do not yield their sovereignty to the agencies so created. 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Therefore, </a:t>
            </a:r>
            <a:r>
              <a:rPr lang="en-US" b="1" u="sng" dirty="0"/>
              <a:t>the legislature finds and declares that it is the policy of the state that the formation of public policy is public business and shall not be conducted in secret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9323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0A1CA-9221-9F58-09C4-13CBC273D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7CC48C7-5B45-2565-D875-F1E2F9D351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7533" y="514921"/>
            <a:ext cx="8488933" cy="690574"/>
          </a:xfrm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Inquiries re: Request</a:t>
            </a:r>
            <a:endParaRPr spc="-1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12E3C04-2062-61F6-4B13-8B3C3EEDC119}"/>
              </a:ext>
            </a:extLst>
          </p:cNvPr>
          <p:cNvSpPr txBox="1"/>
          <p:nvPr/>
        </p:nvSpPr>
        <p:spPr>
          <a:xfrm>
            <a:off x="537526" y="1314959"/>
            <a:ext cx="8068945" cy="2881558"/>
          </a:xfrm>
          <a:prstGeom prst="rect">
            <a:avLst/>
          </a:prstGeom>
        </p:spPr>
        <p:txBody>
          <a:bodyPr vert="horz" wrap="square" lIns="0" tIns="59690" rIns="0" bIns="0" numCol="1" rtlCol="0">
            <a:spAutoFit/>
          </a:bodyPr>
          <a:lstStyle/>
          <a:p>
            <a:pPr marL="355600" marR="5080" indent="-343535" algn="l">
              <a:lnSpc>
                <a:spcPts val="3030"/>
              </a:lnSpc>
              <a:spcBef>
                <a:spcPts val="470"/>
              </a:spcBef>
              <a:buFontTx/>
              <a:buChar char="•"/>
              <a:tabLst>
                <a:tab pos="355600" algn="l"/>
              </a:tabLst>
            </a:pPr>
            <a:r>
              <a:rPr lang="en-US" sz="2800" dirty="0"/>
              <a:t>Agency may provide information to help a requester narrow the scope of the request or to help make the request more specific when the agency response to the request is likely to be voluminous or require payment.</a:t>
            </a:r>
            <a:endParaRPr lang="en-US" sz="2800" dirty="0">
              <a:latin typeface="Arial"/>
              <a:cs typeface="Arial"/>
            </a:endParaRPr>
          </a:p>
          <a:p>
            <a:pPr marL="355600" marR="5080" indent="-343535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endParaRPr lang="en-US" sz="2800" spc="-10" dirty="0">
              <a:latin typeface="Arial"/>
              <a:cs typeface="Arial"/>
            </a:endParaRPr>
          </a:p>
          <a:p>
            <a:pPr marL="355600" marR="5080" indent="-343535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737938B8-8AEA-6B5D-8D51-1138AAEF0C6F}"/>
              </a:ext>
            </a:extLst>
          </p:cNvPr>
          <p:cNvSpPr txBox="1"/>
          <p:nvPr/>
        </p:nvSpPr>
        <p:spPr>
          <a:xfrm>
            <a:off x="5847066" y="5867400"/>
            <a:ext cx="2971800" cy="320601"/>
          </a:xfrm>
          <a:prstGeom prst="rect">
            <a:avLst/>
          </a:prstGeom>
        </p:spPr>
        <p:txBody>
          <a:bodyPr vert="horz" wrap="square" lIns="0" tIns="0" rIns="0" bIns="0" numCol="1" rtlCol="0">
            <a:spAutoFit/>
          </a:bodyPr>
          <a:lstStyle/>
          <a:p>
            <a:pPr marL="12700">
              <a:lnSpc>
                <a:spcPts val="2465"/>
              </a:lnSpc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74-</a:t>
            </a:r>
            <a:r>
              <a:rPr sz="2400" dirty="0">
                <a:latin typeface="Arial"/>
                <a:cs typeface="Arial"/>
              </a:rPr>
              <a:t>102</a:t>
            </a:r>
          </a:p>
        </p:txBody>
      </p:sp>
    </p:spTree>
    <p:extLst>
      <p:ext uri="{BB962C8B-B14F-4D97-AF65-F5344CB8AC3E}">
        <p14:creationId xmlns:p14="http://schemas.microsoft.com/office/powerpoint/2010/main" val="2519112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482917"/>
            <a:ext cx="7010400" cy="2044791"/>
          </a:xfrm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  <a:tabLst>
                <a:tab pos="2404110" algn="l"/>
              </a:tabLst>
            </a:pPr>
            <a:r>
              <a:rPr spc="-10" dirty="0"/>
              <a:t>Copying</a:t>
            </a:r>
            <a:r>
              <a:rPr dirty="0"/>
              <a:t>	Fee</a:t>
            </a:r>
            <a:r>
              <a:rPr spc="-10" dirty="0"/>
              <a:t> Restrictions</a:t>
            </a:r>
            <a:r>
              <a:rPr lang="en-US" spc="-10" dirty="0"/>
              <a:t>:</a:t>
            </a:r>
            <a:br>
              <a:rPr lang="en-US" spc="-10" dirty="0"/>
            </a:br>
            <a:r>
              <a:rPr lang="en-US" spc="-10" dirty="0"/>
              <a:t>Residents</a:t>
            </a:r>
            <a:br>
              <a:rPr lang="en-US" spc="-10" dirty="0"/>
            </a:b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905000"/>
            <a:ext cx="8455660" cy="3950970"/>
          </a:xfrm>
          <a:prstGeom prst="rect">
            <a:avLst/>
          </a:prstGeom>
        </p:spPr>
        <p:txBody>
          <a:bodyPr vert="horz" wrap="square" lIns="0" tIns="59690" rIns="0" bIns="0" numCol="1" rtlCol="0">
            <a:spAutoFit/>
          </a:bodyPr>
          <a:lstStyle/>
          <a:p>
            <a:pPr marL="488315" marR="5080" indent="-476250" algn="l">
              <a:lnSpc>
                <a:spcPts val="3030"/>
              </a:lnSpc>
              <a:spcBef>
                <a:spcPts val="470"/>
              </a:spcBef>
              <a:buAutoNum type="arabicPeriod"/>
              <a:tabLst>
                <a:tab pos="489584" algn="l"/>
              </a:tabLst>
            </a:pPr>
            <a:r>
              <a:rPr sz="2800" dirty="0">
                <a:latin typeface="Arial"/>
                <a:cs typeface="Arial"/>
              </a:rPr>
              <a:t>Fee</a:t>
            </a:r>
            <a:r>
              <a:rPr sz="2800" spc="60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6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5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exceed</a:t>
            </a:r>
            <a:r>
              <a:rPr sz="2800" spc="6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5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actual</a:t>
            </a:r>
            <a:r>
              <a:rPr sz="2800" spc="60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cost</a:t>
            </a:r>
            <a:r>
              <a:rPr sz="2800" spc="5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60" dirty="0">
                <a:latin typeface="Arial"/>
                <a:cs typeface="Arial"/>
              </a:rPr>
              <a:t> 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spc="-10" dirty="0">
                <a:latin typeface="Arial"/>
                <a:cs typeface="Arial"/>
              </a:rPr>
              <a:t>agency.</a:t>
            </a:r>
            <a:endParaRPr sz="2800" dirty="0">
              <a:latin typeface="Arial"/>
              <a:cs typeface="Arial"/>
            </a:endParaRPr>
          </a:p>
          <a:p>
            <a:pPr marL="488950" indent="-476250" algn="l">
              <a:lnSpc>
                <a:spcPct val="100000"/>
              </a:lnSpc>
              <a:spcBef>
                <a:spcPts val="285"/>
              </a:spcBef>
              <a:buAutoNum type="arabicPeriod"/>
              <a:tabLst>
                <a:tab pos="488950" algn="l"/>
              </a:tabLst>
            </a:pPr>
            <a:r>
              <a:rPr sz="2800" dirty="0">
                <a:latin typeface="Arial"/>
                <a:cs typeface="Arial"/>
              </a:rPr>
              <a:t>Rate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lowest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staff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capable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handling.</a:t>
            </a:r>
            <a:endParaRPr sz="2800" dirty="0">
              <a:latin typeface="Arial"/>
              <a:cs typeface="Arial"/>
            </a:endParaRPr>
          </a:p>
          <a:p>
            <a:pPr marL="488315" marR="6350" indent="-476250" algn="l">
              <a:lnSpc>
                <a:spcPts val="3030"/>
              </a:lnSpc>
              <a:spcBef>
                <a:spcPts val="710"/>
              </a:spcBef>
              <a:buAutoNum type="arabicPeriod"/>
              <a:tabLst>
                <a:tab pos="489584" algn="l"/>
              </a:tabLst>
            </a:pPr>
            <a:r>
              <a:rPr sz="2800" dirty="0">
                <a:latin typeface="Arial"/>
                <a:cs typeface="Arial"/>
              </a:rPr>
              <a:t>Public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agencies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establish</a:t>
            </a:r>
            <a:r>
              <a:rPr sz="2800" spc="1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fee</a:t>
            </a:r>
            <a:r>
              <a:rPr sz="2800" spc="1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recover 	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6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actual</a:t>
            </a:r>
            <a:r>
              <a:rPr sz="2800" spc="6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labor</a:t>
            </a:r>
            <a:r>
              <a:rPr sz="2800" spc="6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cost</a:t>
            </a:r>
            <a:r>
              <a:rPr sz="2800" spc="6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associated</a:t>
            </a:r>
            <a:r>
              <a:rPr sz="2800" spc="6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6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locating 	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copying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documents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certain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cases.</a:t>
            </a:r>
            <a:endParaRPr sz="2800" dirty="0">
              <a:latin typeface="Arial"/>
              <a:cs typeface="Arial"/>
            </a:endParaRPr>
          </a:p>
          <a:p>
            <a:pPr marL="489584" indent="-476884" algn="l">
              <a:lnSpc>
                <a:spcPct val="100000"/>
              </a:lnSpc>
              <a:spcBef>
                <a:spcPts val="280"/>
              </a:spcBef>
              <a:buAutoNum type="arabicPeriod"/>
              <a:tabLst>
                <a:tab pos="489584" algn="l"/>
              </a:tabLst>
            </a:pPr>
            <a:r>
              <a:rPr sz="2800" dirty="0">
                <a:latin typeface="Arial"/>
                <a:cs typeface="Arial"/>
              </a:rPr>
              <a:t>First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hours/100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copies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free.</a:t>
            </a:r>
            <a:endParaRPr sz="2800" dirty="0">
              <a:latin typeface="Arial"/>
              <a:cs typeface="Arial"/>
            </a:endParaRPr>
          </a:p>
          <a:p>
            <a:pPr marL="489584" indent="-476884" algn="l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489584" algn="l"/>
              </a:tabLst>
            </a:pPr>
            <a:r>
              <a:rPr sz="2800" dirty="0">
                <a:latin typeface="Arial"/>
                <a:cs typeface="Arial"/>
              </a:rPr>
              <a:t>May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aggregate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repeat/continuous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requests.</a:t>
            </a:r>
            <a:endParaRPr sz="2800" dirty="0">
              <a:latin typeface="Arial"/>
              <a:cs typeface="Arial"/>
            </a:endParaRPr>
          </a:p>
          <a:p>
            <a:pPr marL="489584" indent="-476884" algn="l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489584" algn="l"/>
              </a:tabLst>
            </a:pPr>
            <a:r>
              <a:rPr sz="2800" dirty="0">
                <a:latin typeface="Arial"/>
                <a:cs typeface="Arial"/>
              </a:rPr>
              <a:t>Advance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payment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required.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43600" y="6172200"/>
            <a:ext cx="2889250" cy="352532"/>
          </a:xfrm>
          <a:prstGeom prst="rect">
            <a:avLst/>
          </a:prstGeom>
        </p:spPr>
        <p:txBody>
          <a:bodyPr vert="horz" wrap="square" lIns="0" tIns="56515" rIns="0" bIns="0" numCol="1" rtlCol="0">
            <a:spAutoFit/>
          </a:bodyPr>
          <a:lstStyle/>
          <a:p>
            <a:pPr marL="657225" marR="5080" indent="-645160">
              <a:lnSpc>
                <a:spcPct val="80000"/>
              </a:lnSpc>
              <a:spcBef>
                <a:spcPts val="445"/>
              </a:spcBef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10" dirty="0">
                <a:latin typeface="Arial"/>
                <a:cs typeface="Arial"/>
              </a:rPr>
              <a:t> 74-</a:t>
            </a:r>
            <a:r>
              <a:rPr sz="2400" spc="-25" dirty="0">
                <a:latin typeface="Arial"/>
                <a:cs typeface="Arial"/>
              </a:rPr>
              <a:t>102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01663-1E1B-A41A-572D-6EBE32C88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F942EDB-99CA-731D-4BB9-09727EF834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6800" y="482917"/>
            <a:ext cx="7010400" cy="2044791"/>
          </a:xfrm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  <a:tabLst>
                <a:tab pos="2404110" algn="l"/>
              </a:tabLst>
            </a:pPr>
            <a:r>
              <a:rPr spc="-10" dirty="0"/>
              <a:t>Copying</a:t>
            </a:r>
            <a:r>
              <a:rPr dirty="0"/>
              <a:t>	Fee</a:t>
            </a:r>
            <a:r>
              <a:rPr spc="-10" dirty="0"/>
              <a:t> Restrictions</a:t>
            </a:r>
            <a:r>
              <a:rPr lang="en-US" spc="-10" dirty="0"/>
              <a:t>:</a:t>
            </a:r>
            <a:br>
              <a:rPr lang="en-US" spc="-10" dirty="0"/>
            </a:br>
            <a:r>
              <a:rPr lang="en-US" spc="-10" dirty="0"/>
              <a:t>Non-Residents</a:t>
            </a:r>
            <a:br>
              <a:rPr lang="en-US" spc="-10" dirty="0"/>
            </a:br>
            <a:endParaRPr spc="-1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BD0840C-640D-43BB-C8D0-71520C5EA573}"/>
              </a:ext>
            </a:extLst>
          </p:cNvPr>
          <p:cNvSpPr txBox="1"/>
          <p:nvPr/>
        </p:nvSpPr>
        <p:spPr>
          <a:xfrm>
            <a:off x="535940" y="1905000"/>
            <a:ext cx="8455660" cy="3950970"/>
          </a:xfrm>
          <a:prstGeom prst="rect">
            <a:avLst/>
          </a:prstGeom>
        </p:spPr>
        <p:txBody>
          <a:bodyPr vert="horz" wrap="square" lIns="0" tIns="59690" rIns="0" bIns="0" numCol="1" rtlCol="0">
            <a:spAutoFit/>
          </a:bodyPr>
          <a:lstStyle/>
          <a:p>
            <a:pPr marL="488315" marR="5080" indent="-476250" algn="l">
              <a:lnSpc>
                <a:spcPts val="3030"/>
              </a:lnSpc>
              <a:spcBef>
                <a:spcPts val="470"/>
              </a:spcBef>
              <a:buAutoNum type="arabicPeriod"/>
              <a:tabLst>
                <a:tab pos="489584" algn="l"/>
              </a:tabLst>
            </a:pPr>
            <a:r>
              <a:rPr sz="2800" dirty="0">
                <a:latin typeface="Arial"/>
                <a:cs typeface="Arial"/>
              </a:rPr>
              <a:t>Fee</a:t>
            </a:r>
            <a:r>
              <a:rPr sz="2800" spc="60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6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5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exceed</a:t>
            </a:r>
            <a:r>
              <a:rPr sz="2800" spc="6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5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actual</a:t>
            </a:r>
            <a:r>
              <a:rPr sz="2800" spc="60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cost</a:t>
            </a:r>
            <a:r>
              <a:rPr sz="2800" spc="55" dirty="0">
                <a:latin typeface="Arial"/>
                <a:cs typeface="Arial"/>
              </a:rPr>
              <a:t> 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60" dirty="0">
                <a:latin typeface="Arial"/>
                <a:cs typeface="Arial"/>
              </a:rPr>
              <a:t> 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spc="-10" dirty="0">
                <a:latin typeface="Arial"/>
                <a:cs typeface="Arial"/>
              </a:rPr>
              <a:t>agency.</a:t>
            </a:r>
            <a:endParaRPr sz="2800" dirty="0">
              <a:latin typeface="Arial"/>
              <a:cs typeface="Arial"/>
            </a:endParaRPr>
          </a:p>
          <a:p>
            <a:pPr marL="488950" indent="-476250" algn="l">
              <a:lnSpc>
                <a:spcPct val="100000"/>
              </a:lnSpc>
              <a:spcBef>
                <a:spcPts val="285"/>
              </a:spcBef>
              <a:buAutoNum type="arabicPeriod"/>
              <a:tabLst>
                <a:tab pos="488950" algn="l"/>
              </a:tabLst>
            </a:pPr>
            <a:r>
              <a:rPr sz="2800" strike="sngStrike" dirty="0">
                <a:latin typeface="Arial"/>
                <a:cs typeface="Arial"/>
              </a:rPr>
              <a:t>Rate</a:t>
            </a:r>
            <a:r>
              <a:rPr sz="2800" strike="sngStrike" spc="-40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is</a:t>
            </a:r>
            <a:r>
              <a:rPr sz="2800" strike="sngStrike" spc="-35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at</a:t>
            </a:r>
            <a:r>
              <a:rPr sz="2800" strike="sngStrike" spc="-50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lowest</a:t>
            </a:r>
            <a:r>
              <a:rPr sz="2800" strike="sngStrike" spc="-45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on</a:t>
            </a:r>
            <a:r>
              <a:rPr sz="2800" strike="sngStrike" spc="-35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staff</a:t>
            </a:r>
            <a:r>
              <a:rPr sz="2800" strike="sngStrike" spc="-60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capable</a:t>
            </a:r>
            <a:r>
              <a:rPr sz="2800" strike="sngStrike" spc="-30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of</a:t>
            </a:r>
            <a:r>
              <a:rPr sz="2800" strike="sngStrike" spc="-50" dirty="0">
                <a:latin typeface="Arial"/>
                <a:cs typeface="Arial"/>
              </a:rPr>
              <a:t> </a:t>
            </a:r>
            <a:r>
              <a:rPr sz="2800" strike="sngStrike" spc="-10" dirty="0">
                <a:latin typeface="Arial"/>
                <a:cs typeface="Arial"/>
              </a:rPr>
              <a:t>handling.</a:t>
            </a:r>
            <a:endParaRPr sz="2800" strike="sngStrike" dirty="0">
              <a:latin typeface="Arial"/>
              <a:cs typeface="Arial"/>
            </a:endParaRPr>
          </a:p>
          <a:p>
            <a:pPr marL="488315" marR="6350" indent="-476250" algn="l">
              <a:lnSpc>
                <a:spcPts val="3030"/>
              </a:lnSpc>
              <a:spcBef>
                <a:spcPts val="710"/>
              </a:spcBef>
              <a:buAutoNum type="arabicPeriod"/>
              <a:tabLst>
                <a:tab pos="489584" algn="l"/>
              </a:tabLst>
            </a:pPr>
            <a:r>
              <a:rPr sz="2800" dirty="0">
                <a:latin typeface="Arial"/>
                <a:cs typeface="Arial"/>
              </a:rPr>
              <a:t>Public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agencies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establish</a:t>
            </a:r>
            <a:r>
              <a:rPr sz="2800" spc="1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fee</a:t>
            </a:r>
            <a:r>
              <a:rPr sz="2800" spc="1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recover 	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6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actual</a:t>
            </a:r>
            <a:r>
              <a:rPr sz="2800" spc="6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labor</a:t>
            </a:r>
            <a:r>
              <a:rPr sz="2800" spc="6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cost</a:t>
            </a:r>
            <a:r>
              <a:rPr sz="2800" spc="6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associated</a:t>
            </a:r>
            <a:r>
              <a:rPr sz="2800" spc="6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6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locating 	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copying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documents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certain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cases.</a:t>
            </a:r>
            <a:endParaRPr sz="2800" dirty="0">
              <a:latin typeface="Arial"/>
              <a:cs typeface="Arial"/>
            </a:endParaRPr>
          </a:p>
          <a:p>
            <a:pPr marL="489584" indent="-476884" algn="l">
              <a:lnSpc>
                <a:spcPct val="100000"/>
              </a:lnSpc>
              <a:spcBef>
                <a:spcPts val="280"/>
              </a:spcBef>
              <a:buAutoNum type="arabicPeriod"/>
              <a:tabLst>
                <a:tab pos="489584" algn="l"/>
              </a:tabLst>
            </a:pPr>
            <a:r>
              <a:rPr sz="2800" strike="sngStrike" dirty="0">
                <a:latin typeface="Arial"/>
                <a:cs typeface="Arial"/>
              </a:rPr>
              <a:t>First</a:t>
            </a:r>
            <a:r>
              <a:rPr sz="2800" strike="sngStrike" spc="-55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2</a:t>
            </a:r>
            <a:r>
              <a:rPr sz="2800" strike="sngStrike" spc="-55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hours/100</a:t>
            </a:r>
            <a:r>
              <a:rPr sz="2800" strike="sngStrike" spc="-50" dirty="0">
                <a:latin typeface="Arial"/>
                <a:cs typeface="Arial"/>
              </a:rPr>
              <a:t> </a:t>
            </a:r>
            <a:r>
              <a:rPr sz="2800" strike="sngStrike" dirty="0">
                <a:latin typeface="Arial"/>
                <a:cs typeface="Arial"/>
              </a:rPr>
              <a:t>copies</a:t>
            </a:r>
            <a:r>
              <a:rPr sz="2800" strike="sngStrike" spc="-60" dirty="0">
                <a:latin typeface="Arial"/>
                <a:cs typeface="Arial"/>
              </a:rPr>
              <a:t> </a:t>
            </a:r>
            <a:r>
              <a:rPr sz="2800" strike="sngStrike" spc="-10" dirty="0">
                <a:latin typeface="Arial"/>
                <a:cs typeface="Arial"/>
              </a:rPr>
              <a:t>free.</a:t>
            </a:r>
            <a:endParaRPr sz="2800" strike="sngStrike" dirty="0">
              <a:latin typeface="Arial"/>
              <a:cs typeface="Arial"/>
            </a:endParaRPr>
          </a:p>
          <a:p>
            <a:pPr marL="489584" indent="-476884" algn="l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489584" algn="l"/>
              </a:tabLst>
            </a:pPr>
            <a:r>
              <a:rPr sz="2800" dirty="0">
                <a:latin typeface="Arial"/>
                <a:cs typeface="Arial"/>
              </a:rPr>
              <a:t>May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aggregate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repeat/continuous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requests.</a:t>
            </a:r>
            <a:endParaRPr sz="2800" dirty="0">
              <a:latin typeface="Arial"/>
              <a:cs typeface="Arial"/>
            </a:endParaRPr>
          </a:p>
          <a:p>
            <a:pPr marL="489584" indent="-476884" algn="l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489584" algn="l"/>
              </a:tabLst>
            </a:pPr>
            <a:r>
              <a:rPr sz="2800" dirty="0">
                <a:latin typeface="Arial"/>
                <a:cs typeface="Arial"/>
              </a:rPr>
              <a:t>Advance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payment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required.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AA0E53BD-0031-1675-BE98-3821E9B25BE7}"/>
              </a:ext>
            </a:extLst>
          </p:cNvPr>
          <p:cNvSpPr txBox="1"/>
          <p:nvPr/>
        </p:nvSpPr>
        <p:spPr>
          <a:xfrm>
            <a:off x="5943600" y="6096000"/>
            <a:ext cx="2889250" cy="352532"/>
          </a:xfrm>
          <a:prstGeom prst="rect">
            <a:avLst/>
          </a:prstGeom>
        </p:spPr>
        <p:txBody>
          <a:bodyPr vert="horz" wrap="square" lIns="0" tIns="56515" rIns="0" bIns="0" numCol="1" rtlCol="0">
            <a:spAutoFit/>
          </a:bodyPr>
          <a:lstStyle/>
          <a:p>
            <a:pPr marL="657225" marR="5080" indent="-645160">
              <a:lnSpc>
                <a:spcPct val="80000"/>
              </a:lnSpc>
              <a:spcBef>
                <a:spcPts val="445"/>
              </a:spcBef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10" dirty="0">
                <a:latin typeface="Arial"/>
                <a:cs typeface="Arial"/>
              </a:rPr>
              <a:t> 74-</a:t>
            </a:r>
            <a:r>
              <a:rPr sz="2400" spc="-25" dirty="0">
                <a:latin typeface="Arial"/>
                <a:cs typeface="Arial"/>
              </a:rPr>
              <a:t>102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2464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533" y="514921"/>
            <a:ext cx="8587867" cy="1243289"/>
          </a:xfrm>
          <a:prstGeom prst="rect">
            <a:avLst/>
          </a:prstGeom>
        </p:spPr>
        <p:txBody>
          <a:bodyPr vert="horz" wrap="square" lIns="0" tIns="12065" rIns="0" bIns="0" numCol="1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How</a:t>
            </a:r>
            <a:r>
              <a:rPr sz="4000" spc="-145" dirty="0"/>
              <a:t> </a:t>
            </a:r>
            <a:r>
              <a:rPr sz="4000" dirty="0"/>
              <a:t>Are</a:t>
            </a:r>
            <a:r>
              <a:rPr sz="4000" spc="-145" dirty="0"/>
              <a:t> </a:t>
            </a:r>
            <a:r>
              <a:rPr sz="4000" dirty="0"/>
              <a:t>Requests</a:t>
            </a:r>
            <a:r>
              <a:rPr sz="4000" spc="-125" dirty="0"/>
              <a:t> </a:t>
            </a:r>
            <a:r>
              <a:rPr sz="4000" dirty="0"/>
              <a:t>Responded</a:t>
            </a:r>
            <a:r>
              <a:rPr sz="4000" spc="-130" dirty="0"/>
              <a:t> </a:t>
            </a:r>
            <a:r>
              <a:rPr sz="4000" spc="-25" dirty="0"/>
              <a:t>To?</a:t>
            </a:r>
            <a:r>
              <a:rPr lang="en-US" sz="4000" spc="-25" dirty="0"/>
              <a:t>:</a:t>
            </a:r>
            <a:br>
              <a:rPr lang="en-US" sz="4000" spc="-25" dirty="0"/>
            </a:br>
            <a:r>
              <a:rPr lang="en-US" sz="4000" spc="-25" dirty="0"/>
              <a:t>Residents</a:t>
            </a:r>
            <a:endParaRPr sz="400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6258" y="1905000"/>
            <a:ext cx="8379142" cy="4355465"/>
          </a:xfrm>
          <a:prstGeom prst="rect">
            <a:avLst/>
          </a:prstGeom>
        </p:spPr>
        <p:txBody>
          <a:bodyPr vert="horz" wrap="square" lIns="0" tIns="109982" rIns="0" bIns="0" numCol="1" rtlCol="0">
            <a:spAutoFit/>
          </a:bodyPr>
          <a:lstStyle/>
          <a:p>
            <a:pPr marL="354965" marR="5080" indent="-342900" algn="l">
              <a:lnSpc>
                <a:spcPts val="3030"/>
              </a:lnSpc>
              <a:spcBef>
                <a:spcPts val="470"/>
              </a:spcBef>
              <a:buChar char="•"/>
              <a:tabLst>
                <a:tab pos="354965" algn="l"/>
              </a:tabLst>
            </a:pPr>
            <a:r>
              <a:rPr dirty="0"/>
              <a:t>Grant</a:t>
            </a:r>
            <a:r>
              <a:rPr spc="190" dirty="0"/>
              <a:t> </a:t>
            </a:r>
            <a:r>
              <a:rPr dirty="0"/>
              <a:t>or</a:t>
            </a:r>
            <a:r>
              <a:rPr spc="195" dirty="0"/>
              <a:t> </a:t>
            </a:r>
            <a:r>
              <a:rPr dirty="0"/>
              <a:t>deny</a:t>
            </a:r>
            <a:r>
              <a:rPr spc="195" dirty="0"/>
              <a:t> </a:t>
            </a:r>
            <a:r>
              <a:rPr dirty="0"/>
              <a:t>a</a:t>
            </a:r>
            <a:r>
              <a:rPr spc="195" dirty="0"/>
              <a:t> </a:t>
            </a:r>
            <a:r>
              <a:rPr dirty="0"/>
              <a:t>person's</a:t>
            </a:r>
            <a:r>
              <a:rPr spc="190" dirty="0"/>
              <a:t> </a:t>
            </a:r>
            <a:r>
              <a:rPr dirty="0"/>
              <a:t>request</a:t>
            </a:r>
            <a:r>
              <a:rPr spc="195" dirty="0"/>
              <a:t> </a:t>
            </a:r>
            <a:r>
              <a:rPr dirty="0"/>
              <a:t>to</a:t>
            </a:r>
            <a:r>
              <a:rPr spc="195" dirty="0"/>
              <a:t> </a:t>
            </a:r>
            <a:r>
              <a:rPr dirty="0"/>
              <a:t>examine</a:t>
            </a:r>
            <a:r>
              <a:rPr spc="204" dirty="0"/>
              <a:t> </a:t>
            </a:r>
            <a:r>
              <a:rPr spc="-25" dirty="0"/>
              <a:t>or </a:t>
            </a:r>
            <a:r>
              <a:rPr dirty="0"/>
              <a:t>copy</a:t>
            </a:r>
            <a:r>
              <a:rPr spc="140" dirty="0"/>
              <a:t>  </a:t>
            </a:r>
            <a:r>
              <a:rPr dirty="0"/>
              <a:t>public</a:t>
            </a:r>
            <a:r>
              <a:rPr spc="140" dirty="0"/>
              <a:t>  </a:t>
            </a:r>
            <a:r>
              <a:rPr dirty="0"/>
              <a:t>records</a:t>
            </a:r>
            <a:r>
              <a:rPr spc="145" dirty="0"/>
              <a:t>  </a:t>
            </a:r>
            <a:r>
              <a:rPr dirty="0"/>
              <a:t>within</a:t>
            </a:r>
            <a:r>
              <a:rPr spc="145" dirty="0"/>
              <a:t>  </a:t>
            </a:r>
            <a:r>
              <a:rPr u="sng" dirty="0"/>
              <a:t>three</a:t>
            </a:r>
            <a:r>
              <a:rPr spc="135" dirty="0"/>
              <a:t>  </a:t>
            </a:r>
            <a:r>
              <a:rPr dirty="0"/>
              <a:t>(3)</a:t>
            </a:r>
            <a:r>
              <a:rPr spc="145" dirty="0"/>
              <a:t>  </a:t>
            </a:r>
            <a:r>
              <a:rPr u="sng" spc="-10" dirty="0"/>
              <a:t>working </a:t>
            </a:r>
            <a:r>
              <a:rPr u="sng" dirty="0"/>
              <a:t>days</a:t>
            </a:r>
            <a:r>
              <a:rPr spc="-40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spc="-10" dirty="0"/>
              <a:t>writing.</a:t>
            </a:r>
          </a:p>
          <a:p>
            <a:pPr marL="354330" marR="5080" indent="-342265" algn="l">
              <a:lnSpc>
                <a:spcPts val="3030"/>
              </a:lnSpc>
              <a:spcBef>
                <a:spcPts val="655"/>
              </a:spcBef>
              <a:buChar char="•"/>
              <a:tabLst>
                <a:tab pos="355600" algn="l"/>
              </a:tabLst>
            </a:pPr>
            <a:r>
              <a:rPr dirty="0"/>
              <a:t>If</a:t>
            </a:r>
            <a:r>
              <a:rPr spc="240" dirty="0"/>
              <a:t> </a:t>
            </a:r>
            <a:r>
              <a:rPr dirty="0"/>
              <a:t>a</a:t>
            </a:r>
            <a:r>
              <a:rPr spc="240" dirty="0"/>
              <a:t> </a:t>
            </a:r>
            <a:r>
              <a:rPr dirty="0"/>
              <a:t>longer</a:t>
            </a:r>
            <a:r>
              <a:rPr spc="235" dirty="0"/>
              <a:t> </a:t>
            </a:r>
            <a:r>
              <a:rPr dirty="0"/>
              <a:t>period</a:t>
            </a:r>
            <a:r>
              <a:rPr spc="260" dirty="0"/>
              <a:t> </a:t>
            </a:r>
            <a:r>
              <a:rPr dirty="0"/>
              <a:t>of</a:t>
            </a:r>
            <a:r>
              <a:rPr spc="240" dirty="0"/>
              <a:t> </a:t>
            </a:r>
            <a:r>
              <a:rPr dirty="0"/>
              <a:t>time</a:t>
            </a:r>
            <a:r>
              <a:rPr spc="240" dirty="0"/>
              <a:t> </a:t>
            </a:r>
            <a:r>
              <a:rPr dirty="0"/>
              <a:t>is</a:t>
            </a:r>
            <a:r>
              <a:rPr spc="245" dirty="0"/>
              <a:t> </a:t>
            </a:r>
            <a:r>
              <a:rPr dirty="0"/>
              <a:t>needed</a:t>
            </a:r>
            <a:r>
              <a:rPr spc="240" dirty="0"/>
              <a:t> </a:t>
            </a:r>
            <a:r>
              <a:rPr dirty="0"/>
              <a:t>to</a:t>
            </a:r>
            <a:r>
              <a:rPr spc="245" dirty="0"/>
              <a:t> </a:t>
            </a:r>
            <a:r>
              <a:rPr dirty="0"/>
              <a:t>locate</a:t>
            </a:r>
            <a:r>
              <a:rPr spc="245" dirty="0"/>
              <a:t> </a:t>
            </a:r>
            <a:r>
              <a:rPr spc="-25" dirty="0"/>
              <a:t>or 	</a:t>
            </a:r>
            <a:r>
              <a:rPr dirty="0"/>
              <a:t>retrieve</a:t>
            </a:r>
            <a:r>
              <a:rPr spc="250" dirty="0"/>
              <a:t> </a:t>
            </a:r>
            <a:r>
              <a:rPr dirty="0"/>
              <a:t>the</a:t>
            </a:r>
            <a:r>
              <a:rPr spc="254" dirty="0"/>
              <a:t> </a:t>
            </a:r>
            <a:r>
              <a:rPr dirty="0"/>
              <a:t>public</a:t>
            </a:r>
            <a:r>
              <a:rPr spc="250" dirty="0"/>
              <a:t> </a:t>
            </a:r>
            <a:r>
              <a:rPr dirty="0"/>
              <a:t>record(s),</a:t>
            </a:r>
            <a:r>
              <a:rPr spc="250" dirty="0"/>
              <a:t> </a:t>
            </a:r>
            <a:r>
              <a:rPr dirty="0"/>
              <a:t>the</a:t>
            </a:r>
            <a:r>
              <a:rPr spc="240" dirty="0"/>
              <a:t> </a:t>
            </a:r>
            <a:r>
              <a:rPr dirty="0"/>
              <a:t>requestor</a:t>
            </a:r>
            <a:r>
              <a:rPr spc="250" dirty="0"/>
              <a:t> </a:t>
            </a:r>
            <a:r>
              <a:rPr spc="-10" dirty="0"/>
              <a:t>shall 	</a:t>
            </a:r>
            <a:r>
              <a:rPr dirty="0"/>
              <a:t>receive</a:t>
            </a:r>
            <a:r>
              <a:rPr spc="160" dirty="0"/>
              <a:t>  </a:t>
            </a:r>
            <a:r>
              <a:rPr dirty="0"/>
              <a:t>the</a:t>
            </a:r>
            <a:r>
              <a:rPr spc="165" dirty="0"/>
              <a:t>  </a:t>
            </a:r>
            <a:r>
              <a:rPr dirty="0"/>
              <a:t>record(s)</a:t>
            </a:r>
            <a:r>
              <a:rPr spc="165" dirty="0"/>
              <a:t>  </a:t>
            </a:r>
            <a:r>
              <a:rPr dirty="0"/>
              <a:t>no</a:t>
            </a:r>
            <a:r>
              <a:rPr spc="165" dirty="0"/>
              <a:t>  </a:t>
            </a:r>
            <a:r>
              <a:rPr dirty="0"/>
              <a:t>later</a:t>
            </a:r>
            <a:r>
              <a:rPr spc="165" dirty="0"/>
              <a:t>  </a:t>
            </a:r>
            <a:r>
              <a:rPr dirty="0"/>
              <a:t>than</a:t>
            </a:r>
            <a:r>
              <a:rPr spc="165" dirty="0"/>
              <a:t>  </a:t>
            </a:r>
            <a:r>
              <a:rPr u="sng" dirty="0"/>
              <a:t>ten</a:t>
            </a:r>
            <a:r>
              <a:rPr spc="165" dirty="0"/>
              <a:t>  </a:t>
            </a:r>
            <a:r>
              <a:rPr spc="-20" dirty="0"/>
              <a:t>(10) 	</a:t>
            </a:r>
            <a:r>
              <a:rPr u="sng" dirty="0"/>
              <a:t>working</a:t>
            </a:r>
            <a:r>
              <a:rPr u="sng" spc="-35" dirty="0"/>
              <a:t> </a:t>
            </a:r>
            <a:r>
              <a:rPr u="sng" dirty="0"/>
              <a:t>days</a:t>
            </a:r>
            <a:r>
              <a:rPr spc="-50" dirty="0"/>
              <a:t> </a:t>
            </a:r>
            <a:r>
              <a:rPr dirty="0"/>
              <a:t>from</a:t>
            </a:r>
            <a:r>
              <a:rPr spc="-55" dirty="0"/>
              <a:t> </a:t>
            </a:r>
            <a:r>
              <a:rPr dirty="0"/>
              <a:t>date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request.</a:t>
            </a:r>
          </a:p>
          <a:p>
            <a:pPr marL="354965" indent="-342265" algn="l">
              <a:lnSpc>
                <a:spcPct val="100000"/>
              </a:lnSpc>
              <a:spcBef>
                <a:spcPts val="270"/>
              </a:spcBef>
              <a:buChar char="•"/>
              <a:tabLst>
                <a:tab pos="354965" algn="l"/>
              </a:tabLst>
            </a:pPr>
            <a:r>
              <a:rPr dirty="0"/>
              <a:t>Indicate</a:t>
            </a:r>
            <a:r>
              <a:rPr spc="-65" dirty="0"/>
              <a:t> </a:t>
            </a:r>
            <a:r>
              <a:rPr dirty="0"/>
              <a:t>longer</a:t>
            </a:r>
            <a:r>
              <a:rPr spc="-40" dirty="0"/>
              <a:t> </a:t>
            </a:r>
            <a:r>
              <a:rPr dirty="0"/>
              <a:t>time</a:t>
            </a:r>
            <a:r>
              <a:rPr spc="-50" dirty="0"/>
              <a:t> </a:t>
            </a:r>
            <a:r>
              <a:rPr dirty="0"/>
              <a:t>in</a:t>
            </a:r>
            <a:r>
              <a:rPr spc="-50" dirty="0"/>
              <a:t> </a:t>
            </a:r>
            <a:r>
              <a:rPr spc="-10" dirty="0"/>
              <a:t>writing</a:t>
            </a:r>
          </a:p>
          <a:p>
            <a:pPr marL="354965" indent="-342265" algn="l">
              <a:lnSpc>
                <a:spcPct val="100000"/>
              </a:lnSpc>
              <a:spcBef>
                <a:spcPts val="335"/>
              </a:spcBef>
              <a:buChar char="•"/>
              <a:tabLst>
                <a:tab pos="354965" algn="l"/>
              </a:tabLst>
            </a:pPr>
            <a:r>
              <a:rPr dirty="0"/>
              <a:t>Sort</a:t>
            </a:r>
            <a:r>
              <a:rPr spc="-60" dirty="0"/>
              <a:t> </a:t>
            </a:r>
            <a:r>
              <a:rPr dirty="0"/>
              <a:t>exempt</a:t>
            </a:r>
            <a:r>
              <a:rPr spc="-6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spc="-10" dirty="0"/>
              <a:t>non-</a:t>
            </a:r>
            <a:r>
              <a:rPr dirty="0"/>
              <a:t>exempt</a:t>
            </a:r>
            <a:r>
              <a:rPr spc="-45" dirty="0"/>
              <a:t> </a:t>
            </a:r>
            <a:r>
              <a:rPr spc="-10" dirty="0"/>
              <a:t>material.</a:t>
            </a:r>
          </a:p>
          <a:p>
            <a:pPr marL="354965" indent="-342265" algn="l">
              <a:lnSpc>
                <a:spcPct val="100000"/>
              </a:lnSpc>
              <a:spcBef>
                <a:spcPts val="340"/>
              </a:spcBef>
              <a:buChar char="•"/>
              <a:tabLst>
                <a:tab pos="354965" algn="l"/>
              </a:tabLst>
            </a:pPr>
            <a:r>
              <a:rPr dirty="0"/>
              <a:t>May</a:t>
            </a:r>
            <a:r>
              <a:rPr spc="-45" dirty="0"/>
              <a:t> </a:t>
            </a:r>
            <a:r>
              <a:rPr dirty="0"/>
              <a:t>inquire</a:t>
            </a:r>
            <a:r>
              <a:rPr spc="-35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narrow</a:t>
            </a:r>
            <a:r>
              <a:rPr spc="-3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10" dirty="0"/>
              <a:t>request.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026150" y="6251465"/>
            <a:ext cx="2889250" cy="352532"/>
          </a:xfrm>
          <a:prstGeom prst="rect">
            <a:avLst/>
          </a:prstGeom>
        </p:spPr>
        <p:txBody>
          <a:bodyPr vert="horz" wrap="square" lIns="0" tIns="56515" rIns="0" bIns="0" numCol="1" rtlCol="0">
            <a:spAutoFit/>
          </a:bodyPr>
          <a:lstStyle/>
          <a:p>
            <a:pPr marL="657225" marR="5080" indent="-645160">
              <a:lnSpc>
                <a:spcPct val="80000"/>
              </a:lnSpc>
              <a:spcBef>
                <a:spcPts val="445"/>
              </a:spcBef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10" dirty="0">
                <a:latin typeface="Arial"/>
                <a:cs typeface="Arial"/>
              </a:rPr>
              <a:t> 74-</a:t>
            </a:r>
            <a:r>
              <a:rPr sz="2400" spc="-25" dirty="0">
                <a:latin typeface="Arial"/>
                <a:cs typeface="Arial"/>
              </a:rPr>
              <a:t>103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2A65D-E816-1D26-5E72-D0C1917B9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F31733F-94AE-42EE-B251-7E87D4147D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7533" y="514921"/>
            <a:ext cx="8587867" cy="1243289"/>
          </a:xfrm>
          <a:prstGeom prst="rect">
            <a:avLst/>
          </a:prstGeom>
        </p:spPr>
        <p:txBody>
          <a:bodyPr vert="horz" wrap="square" lIns="0" tIns="12065" rIns="0" bIns="0" numCol="1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How</a:t>
            </a:r>
            <a:r>
              <a:rPr sz="4000" spc="-145" dirty="0"/>
              <a:t> </a:t>
            </a:r>
            <a:r>
              <a:rPr sz="4000" dirty="0"/>
              <a:t>Are</a:t>
            </a:r>
            <a:r>
              <a:rPr sz="4000" spc="-145" dirty="0"/>
              <a:t> </a:t>
            </a:r>
            <a:r>
              <a:rPr sz="4000" dirty="0"/>
              <a:t>Requests</a:t>
            </a:r>
            <a:r>
              <a:rPr sz="4000" spc="-125" dirty="0"/>
              <a:t> </a:t>
            </a:r>
            <a:r>
              <a:rPr sz="4000" dirty="0"/>
              <a:t>Responded</a:t>
            </a:r>
            <a:r>
              <a:rPr sz="4000" spc="-130" dirty="0"/>
              <a:t> </a:t>
            </a:r>
            <a:r>
              <a:rPr sz="4000" spc="-25" dirty="0"/>
              <a:t>To?</a:t>
            </a:r>
            <a:r>
              <a:rPr lang="en-US" sz="4000" spc="-25" dirty="0"/>
              <a:t>:</a:t>
            </a:r>
            <a:br>
              <a:rPr lang="en-US" sz="4000" spc="-25" dirty="0"/>
            </a:br>
            <a:r>
              <a:rPr lang="en-US" sz="4000" spc="-25" dirty="0"/>
              <a:t>Non-Residents</a:t>
            </a:r>
            <a:endParaRPr sz="400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7C2D076-DE38-6409-B70C-FC3BECAA31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36258" y="1905000"/>
            <a:ext cx="8379142" cy="4355465"/>
          </a:xfrm>
          <a:prstGeom prst="rect">
            <a:avLst/>
          </a:prstGeom>
        </p:spPr>
        <p:txBody>
          <a:bodyPr vert="horz" wrap="square" lIns="0" tIns="109982" rIns="0" bIns="0" numCol="1" rtlCol="0">
            <a:spAutoFit/>
          </a:bodyPr>
          <a:lstStyle/>
          <a:p>
            <a:pPr marL="354965" marR="5080" indent="-342900" algn="l">
              <a:lnSpc>
                <a:spcPts val="3030"/>
              </a:lnSpc>
              <a:spcBef>
                <a:spcPts val="470"/>
              </a:spcBef>
              <a:buChar char="•"/>
              <a:tabLst>
                <a:tab pos="354965" algn="l"/>
              </a:tabLst>
            </a:pPr>
            <a:r>
              <a:rPr dirty="0"/>
              <a:t>Grant</a:t>
            </a:r>
            <a:r>
              <a:rPr spc="190" dirty="0"/>
              <a:t> </a:t>
            </a:r>
            <a:r>
              <a:rPr dirty="0"/>
              <a:t>or</a:t>
            </a:r>
            <a:r>
              <a:rPr spc="195" dirty="0"/>
              <a:t> </a:t>
            </a:r>
            <a:r>
              <a:rPr dirty="0"/>
              <a:t>deny</a:t>
            </a:r>
            <a:r>
              <a:rPr spc="195" dirty="0"/>
              <a:t> </a:t>
            </a:r>
            <a:r>
              <a:rPr dirty="0"/>
              <a:t>a</a:t>
            </a:r>
            <a:r>
              <a:rPr spc="195" dirty="0"/>
              <a:t> </a:t>
            </a:r>
            <a:r>
              <a:rPr dirty="0"/>
              <a:t>person's</a:t>
            </a:r>
            <a:r>
              <a:rPr spc="190" dirty="0"/>
              <a:t> </a:t>
            </a:r>
            <a:r>
              <a:rPr dirty="0"/>
              <a:t>request</a:t>
            </a:r>
            <a:r>
              <a:rPr spc="195" dirty="0"/>
              <a:t> </a:t>
            </a:r>
            <a:r>
              <a:rPr dirty="0"/>
              <a:t>to</a:t>
            </a:r>
            <a:r>
              <a:rPr spc="195" dirty="0"/>
              <a:t> </a:t>
            </a:r>
            <a:r>
              <a:rPr dirty="0"/>
              <a:t>examine</a:t>
            </a:r>
            <a:r>
              <a:rPr spc="204" dirty="0"/>
              <a:t> </a:t>
            </a:r>
            <a:r>
              <a:rPr spc="-25" dirty="0"/>
              <a:t>or </a:t>
            </a:r>
            <a:r>
              <a:rPr dirty="0"/>
              <a:t>copy</a:t>
            </a:r>
            <a:r>
              <a:rPr lang="en-US" spc="140" dirty="0"/>
              <a:t> </a:t>
            </a:r>
            <a:r>
              <a:rPr dirty="0"/>
              <a:t>public</a:t>
            </a:r>
            <a:r>
              <a:rPr lang="en-US" spc="140" dirty="0"/>
              <a:t> </a:t>
            </a:r>
            <a:r>
              <a:rPr dirty="0"/>
              <a:t>records</a:t>
            </a:r>
            <a:r>
              <a:rPr lang="en-US" spc="145" dirty="0"/>
              <a:t> </a:t>
            </a:r>
            <a:r>
              <a:rPr dirty="0"/>
              <a:t>within</a:t>
            </a:r>
            <a:r>
              <a:rPr spc="145" dirty="0"/>
              <a:t> </a:t>
            </a:r>
            <a:r>
              <a:rPr lang="en-US" u="sng" dirty="0"/>
              <a:t>twenty-one</a:t>
            </a:r>
            <a:r>
              <a:rPr lang="en-US" dirty="0"/>
              <a:t> </a:t>
            </a:r>
            <a:r>
              <a:rPr dirty="0"/>
              <a:t>(</a:t>
            </a:r>
            <a:r>
              <a:rPr lang="en-US" dirty="0"/>
              <a:t>21</a:t>
            </a:r>
            <a:r>
              <a:rPr dirty="0"/>
              <a:t>)</a:t>
            </a:r>
            <a:r>
              <a:rPr spc="145" dirty="0"/>
              <a:t> </a:t>
            </a:r>
            <a:r>
              <a:rPr u="sng" dirty="0"/>
              <a:t>days</a:t>
            </a:r>
            <a:r>
              <a:rPr spc="-40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spc="-10" dirty="0"/>
              <a:t>writing.</a:t>
            </a:r>
          </a:p>
          <a:p>
            <a:pPr marL="354330" marR="5080" indent="-342265" algn="l">
              <a:lnSpc>
                <a:spcPts val="3030"/>
              </a:lnSpc>
              <a:spcBef>
                <a:spcPts val="655"/>
              </a:spcBef>
              <a:buChar char="•"/>
              <a:tabLst>
                <a:tab pos="355600" algn="l"/>
              </a:tabLst>
            </a:pPr>
            <a:r>
              <a:rPr dirty="0"/>
              <a:t>If</a:t>
            </a:r>
            <a:r>
              <a:rPr spc="240" dirty="0"/>
              <a:t> </a:t>
            </a:r>
            <a:r>
              <a:rPr dirty="0"/>
              <a:t>a</a:t>
            </a:r>
            <a:r>
              <a:rPr spc="240" dirty="0"/>
              <a:t> </a:t>
            </a:r>
            <a:r>
              <a:rPr dirty="0"/>
              <a:t>longer</a:t>
            </a:r>
            <a:r>
              <a:rPr spc="235" dirty="0"/>
              <a:t> </a:t>
            </a:r>
            <a:r>
              <a:rPr dirty="0"/>
              <a:t>period</a:t>
            </a:r>
            <a:r>
              <a:rPr spc="260" dirty="0"/>
              <a:t> </a:t>
            </a:r>
            <a:r>
              <a:rPr dirty="0"/>
              <a:t>of</a:t>
            </a:r>
            <a:r>
              <a:rPr spc="240" dirty="0"/>
              <a:t> </a:t>
            </a:r>
            <a:r>
              <a:rPr dirty="0"/>
              <a:t>time</a:t>
            </a:r>
            <a:r>
              <a:rPr spc="240" dirty="0"/>
              <a:t> </a:t>
            </a:r>
            <a:r>
              <a:rPr dirty="0"/>
              <a:t>is</a:t>
            </a:r>
            <a:r>
              <a:rPr spc="245" dirty="0"/>
              <a:t> </a:t>
            </a:r>
            <a:r>
              <a:rPr dirty="0"/>
              <a:t>needed</a:t>
            </a:r>
            <a:r>
              <a:rPr spc="240" dirty="0"/>
              <a:t> </a:t>
            </a:r>
            <a:r>
              <a:rPr dirty="0"/>
              <a:t>to</a:t>
            </a:r>
            <a:r>
              <a:rPr spc="245" dirty="0"/>
              <a:t> </a:t>
            </a:r>
            <a:r>
              <a:rPr dirty="0"/>
              <a:t>locate</a:t>
            </a:r>
            <a:r>
              <a:rPr spc="245" dirty="0"/>
              <a:t> </a:t>
            </a:r>
            <a:r>
              <a:rPr spc="-25" dirty="0"/>
              <a:t>or 	</a:t>
            </a:r>
            <a:r>
              <a:rPr dirty="0"/>
              <a:t>retrieve</a:t>
            </a:r>
            <a:r>
              <a:rPr spc="250" dirty="0"/>
              <a:t> </a:t>
            </a:r>
            <a:r>
              <a:rPr dirty="0"/>
              <a:t>the</a:t>
            </a:r>
            <a:r>
              <a:rPr spc="254" dirty="0"/>
              <a:t> </a:t>
            </a:r>
            <a:r>
              <a:rPr dirty="0"/>
              <a:t>public</a:t>
            </a:r>
            <a:r>
              <a:rPr spc="250" dirty="0"/>
              <a:t> </a:t>
            </a:r>
            <a:r>
              <a:rPr dirty="0"/>
              <a:t>record(s),</a:t>
            </a:r>
            <a:r>
              <a:rPr spc="250" dirty="0"/>
              <a:t> </a:t>
            </a:r>
            <a:r>
              <a:rPr dirty="0"/>
              <a:t>the</a:t>
            </a:r>
            <a:r>
              <a:rPr spc="240" dirty="0"/>
              <a:t> </a:t>
            </a:r>
            <a:r>
              <a:rPr dirty="0"/>
              <a:t>requestor</a:t>
            </a:r>
            <a:r>
              <a:rPr spc="250" dirty="0"/>
              <a:t> </a:t>
            </a:r>
            <a:r>
              <a:rPr spc="-10" dirty="0"/>
              <a:t>shall 	</a:t>
            </a:r>
            <a:r>
              <a:rPr dirty="0"/>
              <a:t>receive</a:t>
            </a:r>
            <a:r>
              <a:rPr spc="160" dirty="0"/>
              <a:t>  </a:t>
            </a:r>
            <a:r>
              <a:rPr dirty="0"/>
              <a:t>the</a:t>
            </a:r>
            <a:r>
              <a:rPr spc="165" dirty="0"/>
              <a:t>  </a:t>
            </a:r>
            <a:r>
              <a:rPr dirty="0"/>
              <a:t>record(s)</a:t>
            </a:r>
            <a:r>
              <a:rPr spc="165" dirty="0"/>
              <a:t>  </a:t>
            </a:r>
            <a:r>
              <a:rPr dirty="0"/>
              <a:t>no</a:t>
            </a:r>
            <a:r>
              <a:rPr spc="165" dirty="0"/>
              <a:t>  </a:t>
            </a:r>
            <a:r>
              <a:rPr dirty="0"/>
              <a:t>later</a:t>
            </a:r>
            <a:r>
              <a:rPr spc="165" dirty="0"/>
              <a:t>  </a:t>
            </a:r>
            <a:r>
              <a:rPr dirty="0"/>
              <a:t>than</a:t>
            </a:r>
            <a:r>
              <a:rPr spc="165" dirty="0"/>
              <a:t>  </a:t>
            </a:r>
            <a:r>
              <a:rPr lang="en-US" u="sng" dirty="0"/>
              <a:t>thirty-five</a:t>
            </a:r>
            <a:r>
              <a:rPr spc="165" dirty="0"/>
              <a:t>  </a:t>
            </a:r>
            <a:r>
              <a:rPr spc="-20" dirty="0"/>
              <a:t>(</a:t>
            </a:r>
            <a:r>
              <a:rPr lang="en-US" spc="-20" dirty="0"/>
              <a:t>35</a:t>
            </a:r>
            <a:r>
              <a:rPr spc="-20" dirty="0"/>
              <a:t>) </a:t>
            </a:r>
            <a:r>
              <a:rPr u="sng" dirty="0"/>
              <a:t>days</a:t>
            </a:r>
            <a:r>
              <a:rPr spc="-50" dirty="0"/>
              <a:t> </a:t>
            </a:r>
            <a:r>
              <a:rPr dirty="0"/>
              <a:t>from</a:t>
            </a:r>
            <a:r>
              <a:rPr spc="-55" dirty="0"/>
              <a:t> </a:t>
            </a:r>
            <a:r>
              <a:rPr dirty="0"/>
              <a:t>date</a:t>
            </a:r>
            <a:r>
              <a:rPr spc="-40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request.</a:t>
            </a:r>
          </a:p>
          <a:p>
            <a:pPr marL="354965" indent="-342265" algn="l">
              <a:lnSpc>
                <a:spcPct val="100000"/>
              </a:lnSpc>
              <a:spcBef>
                <a:spcPts val="270"/>
              </a:spcBef>
              <a:buChar char="•"/>
              <a:tabLst>
                <a:tab pos="354965" algn="l"/>
              </a:tabLst>
            </a:pPr>
            <a:r>
              <a:rPr dirty="0"/>
              <a:t>Indicate</a:t>
            </a:r>
            <a:r>
              <a:rPr spc="-65" dirty="0"/>
              <a:t> </a:t>
            </a:r>
            <a:r>
              <a:rPr dirty="0"/>
              <a:t>longer</a:t>
            </a:r>
            <a:r>
              <a:rPr spc="-40" dirty="0"/>
              <a:t> </a:t>
            </a:r>
            <a:r>
              <a:rPr dirty="0"/>
              <a:t>time</a:t>
            </a:r>
            <a:r>
              <a:rPr spc="-50" dirty="0"/>
              <a:t> </a:t>
            </a:r>
            <a:r>
              <a:rPr dirty="0"/>
              <a:t>in</a:t>
            </a:r>
            <a:r>
              <a:rPr spc="-50" dirty="0"/>
              <a:t> </a:t>
            </a:r>
            <a:r>
              <a:rPr spc="-10" dirty="0"/>
              <a:t>writing</a:t>
            </a:r>
          </a:p>
          <a:p>
            <a:pPr marL="354965" indent="-342265" algn="l">
              <a:lnSpc>
                <a:spcPct val="100000"/>
              </a:lnSpc>
              <a:spcBef>
                <a:spcPts val="335"/>
              </a:spcBef>
              <a:buChar char="•"/>
              <a:tabLst>
                <a:tab pos="354965" algn="l"/>
              </a:tabLst>
            </a:pPr>
            <a:r>
              <a:rPr dirty="0"/>
              <a:t>Sort</a:t>
            </a:r>
            <a:r>
              <a:rPr spc="-60" dirty="0"/>
              <a:t> </a:t>
            </a:r>
            <a:r>
              <a:rPr dirty="0"/>
              <a:t>exempt</a:t>
            </a:r>
            <a:r>
              <a:rPr spc="-6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spc="-10" dirty="0"/>
              <a:t>non-</a:t>
            </a:r>
            <a:r>
              <a:rPr dirty="0"/>
              <a:t>exempt</a:t>
            </a:r>
            <a:r>
              <a:rPr spc="-45" dirty="0"/>
              <a:t> </a:t>
            </a:r>
            <a:r>
              <a:rPr spc="-10" dirty="0"/>
              <a:t>material.</a:t>
            </a:r>
          </a:p>
          <a:p>
            <a:pPr marL="354965" indent="-342265" algn="l">
              <a:lnSpc>
                <a:spcPct val="100000"/>
              </a:lnSpc>
              <a:spcBef>
                <a:spcPts val="340"/>
              </a:spcBef>
              <a:buChar char="•"/>
              <a:tabLst>
                <a:tab pos="354965" algn="l"/>
              </a:tabLst>
            </a:pPr>
            <a:r>
              <a:rPr dirty="0"/>
              <a:t>May</a:t>
            </a:r>
            <a:r>
              <a:rPr spc="-45" dirty="0"/>
              <a:t> </a:t>
            </a:r>
            <a:r>
              <a:rPr dirty="0"/>
              <a:t>inquire</a:t>
            </a:r>
            <a:r>
              <a:rPr spc="-35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narrow</a:t>
            </a:r>
            <a:r>
              <a:rPr spc="-3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10" dirty="0"/>
              <a:t>request.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75EE3D2-80FA-D7F5-0062-925D2752570B}"/>
              </a:ext>
            </a:extLst>
          </p:cNvPr>
          <p:cNvSpPr txBox="1"/>
          <p:nvPr/>
        </p:nvSpPr>
        <p:spPr>
          <a:xfrm>
            <a:off x="6096000" y="6343079"/>
            <a:ext cx="2889250" cy="352532"/>
          </a:xfrm>
          <a:prstGeom prst="rect">
            <a:avLst/>
          </a:prstGeom>
        </p:spPr>
        <p:txBody>
          <a:bodyPr vert="horz" wrap="square" lIns="0" tIns="56515" rIns="0" bIns="0" numCol="1" rtlCol="0">
            <a:spAutoFit/>
          </a:bodyPr>
          <a:lstStyle/>
          <a:p>
            <a:pPr marL="657225" marR="5080" indent="-645160">
              <a:lnSpc>
                <a:spcPct val="80000"/>
              </a:lnSpc>
              <a:spcBef>
                <a:spcPts val="445"/>
              </a:spcBef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10" dirty="0">
                <a:latin typeface="Arial"/>
                <a:cs typeface="Arial"/>
              </a:rPr>
              <a:t> 74-</a:t>
            </a:r>
            <a:r>
              <a:rPr sz="2400" spc="-25" dirty="0">
                <a:latin typeface="Arial"/>
                <a:cs typeface="Arial"/>
              </a:rPr>
              <a:t>103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7624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532" y="381000"/>
            <a:ext cx="8488933" cy="635000"/>
          </a:xfrm>
          <a:prstGeom prst="rect">
            <a:avLst/>
          </a:prstGeom>
        </p:spPr>
        <p:txBody>
          <a:bodyPr vert="horz" wrap="square" lIns="0" tIns="12065" rIns="0" bIns="0" numCol="1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How</a:t>
            </a:r>
            <a:r>
              <a:rPr sz="4000" spc="-145" dirty="0"/>
              <a:t> </a:t>
            </a:r>
            <a:r>
              <a:rPr sz="4000" dirty="0"/>
              <a:t>Are</a:t>
            </a:r>
            <a:r>
              <a:rPr sz="4000" spc="-145" dirty="0"/>
              <a:t> </a:t>
            </a:r>
            <a:r>
              <a:rPr sz="4000" dirty="0"/>
              <a:t>Requests</a:t>
            </a:r>
            <a:r>
              <a:rPr sz="4000" spc="-125" dirty="0"/>
              <a:t> </a:t>
            </a:r>
            <a:r>
              <a:rPr sz="4000" dirty="0"/>
              <a:t>Responded</a:t>
            </a:r>
            <a:r>
              <a:rPr sz="4000" spc="-130" dirty="0"/>
              <a:t> </a:t>
            </a:r>
            <a:r>
              <a:rPr sz="4000" spc="-25" dirty="0"/>
              <a:t>To?</a:t>
            </a:r>
            <a:endParaRPr sz="400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6256" y="1157461"/>
            <a:ext cx="8071484" cy="5086777"/>
          </a:xfrm>
          <a:prstGeom prst="rect">
            <a:avLst/>
          </a:prstGeom>
        </p:spPr>
        <p:txBody>
          <a:bodyPr vert="horz" wrap="square" lIns="0" tIns="109982" rIns="0" bIns="0" numCol="1" rtlCol="0">
            <a:spAutoFit/>
          </a:bodyPr>
          <a:lstStyle/>
          <a:p>
            <a:pPr marL="354965" marR="5080" indent="-342900" algn="l">
              <a:lnSpc>
                <a:spcPts val="3030"/>
              </a:lnSpc>
              <a:spcBef>
                <a:spcPts val="470"/>
              </a:spcBef>
              <a:buChar char="•"/>
              <a:tabLst>
                <a:tab pos="354965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spc="2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agency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280" dirty="0">
                <a:latin typeface="Arial" panose="020B0604020202020204" pitchFamily="34" charset="0"/>
                <a:cs typeface="Arial" panose="020B0604020202020204" pitchFamily="34" charset="0"/>
              </a:rPr>
              <a:t>does not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respond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the request within prescribed timeframes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pc="2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pc="2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request</a:t>
            </a:r>
            <a:r>
              <a:rPr spc="2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shall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deemed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denied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4965" marR="7620" indent="-342900" algn="l">
              <a:lnSpc>
                <a:spcPts val="3030"/>
              </a:lnSpc>
              <a:spcBef>
                <a:spcPts val="655"/>
              </a:spcBef>
              <a:buChar char="•"/>
              <a:tabLst>
                <a:tab pos="354965" algn="l"/>
              </a:tabLst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spc="2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denied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(in whole or in part) in writing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 notice of denial must state:</a:t>
            </a:r>
          </a:p>
          <a:p>
            <a:pPr marL="926465" marR="7620" lvl="1" indent="-457200" algn="l">
              <a:lnSpc>
                <a:spcPts val="3030"/>
              </a:lnSpc>
              <a:spcBef>
                <a:spcPts val="655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Public agency reviewed request with attorney (or had opportunity to review with attorney); </a:t>
            </a:r>
          </a:p>
          <a:p>
            <a:pPr marL="926465" marR="7620" lvl="1" indent="-457200" algn="l">
              <a:lnSpc>
                <a:spcPts val="3030"/>
              </a:lnSpc>
              <a:spcBef>
                <a:spcPts val="655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Specific statute provision relied on for the denial; and </a:t>
            </a:r>
          </a:p>
          <a:p>
            <a:pPr marL="926465" marR="7620" lvl="1" indent="-457200" algn="l">
              <a:lnSpc>
                <a:spcPts val="3030"/>
              </a:lnSpc>
              <a:spcBef>
                <a:spcPts val="655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Specify the requestor’s right to appeal the denial and the time periods for doing so.</a:t>
            </a:r>
            <a:endParaRPr lang="en-US" sz="2800" spc="2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96000" y="6380900"/>
            <a:ext cx="2889250" cy="352532"/>
          </a:xfrm>
          <a:prstGeom prst="rect">
            <a:avLst/>
          </a:prstGeom>
        </p:spPr>
        <p:txBody>
          <a:bodyPr vert="horz" wrap="square" lIns="0" tIns="56515" rIns="0" bIns="0" numCol="1" rtlCol="0">
            <a:spAutoFit/>
          </a:bodyPr>
          <a:lstStyle/>
          <a:p>
            <a:pPr marL="657225" marR="5080" indent="-645160">
              <a:lnSpc>
                <a:spcPct val="80000"/>
              </a:lnSpc>
              <a:spcBef>
                <a:spcPts val="445"/>
              </a:spcBef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10" dirty="0">
                <a:latin typeface="Arial"/>
                <a:cs typeface="Arial"/>
              </a:rPr>
              <a:t> 74-</a:t>
            </a:r>
            <a:r>
              <a:rPr sz="2400" spc="-25" dirty="0">
                <a:latin typeface="Arial"/>
                <a:cs typeface="Arial"/>
              </a:rPr>
              <a:t>103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1742439">
              <a:lnSpc>
                <a:spcPct val="100000"/>
              </a:lnSpc>
              <a:spcBef>
                <a:spcPts val="105"/>
              </a:spcBef>
            </a:pPr>
            <a:r>
              <a:rPr dirty="0"/>
              <a:t>Newer</a:t>
            </a:r>
            <a:r>
              <a:rPr spc="-25" dirty="0"/>
              <a:t> </a:t>
            </a:r>
            <a:r>
              <a:rPr spc="-10" dirty="0"/>
              <a:t>Exemptions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3400" y="1371600"/>
            <a:ext cx="8528685" cy="5379037"/>
          </a:xfrm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354965" marR="471805" indent="-342900" algn="l">
              <a:spcBef>
                <a:spcPts val="484"/>
              </a:spcBef>
              <a:buFontTx/>
              <a:buChar char="•"/>
              <a:tabLst>
                <a:tab pos="354013" algn="l"/>
                <a:tab pos="7027863" algn="l"/>
                <a:tab pos="7661275" algn="l"/>
                <a:tab pos="7775575" algn="l"/>
                <a:tab pos="8113713" algn="l"/>
                <a:tab pos="8345488" algn="l"/>
              </a:tabLst>
            </a:pPr>
            <a:r>
              <a:rPr lang="en-US" sz="2400" b="1" dirty="0">
                <a:latin typeface="Arial"/>
                <a:cs typeface="Arial"/>
              </a:rPr>
              <a:t>74-</a:t>
            </a:r>
            <a:r>
              <a:rPr lang="en-US" sz="2400" b="1" spc="-10" dirty="0">
                <a:latin typeface="Arial"/>
                <a:cs typeface="Arial"/>
              </a:rPr>
              <a:t>105(18)</a:t>
            </a:r>
            <a:r>
              <a:rPr lang="en-US" sz="2400" spc="-10" dirty="0">
                <a:latin typeface="Arial"/>
                <a:cs typeface="Arial"/>
              </a:rPr>
              <a:t>: </a:t>
            </a:r>
            <a:r>
              <a:rPr lang="en-US" sz="2400" dirty="0">
                <a:latin typeface="Arial"/>
                <a:cs typeface="Arial"/>
              </a:rPr>
              <a:t>Records</a:t>
            </a:r>
            <a:r>
              <a:rPr lang="en-US" sz="2400" spc="-5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of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 offices of the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State Public Defender and the State Appellate Public Defender related</a:t>
            </a:r>
            <a:r>
              <a:rPr lang="en-US" sz="2400" spc="-4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to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representation.</a:t>
            </a:r>
            <a:endParaRPr lang="en-US" sz="2400" dirty="0">
              <a:latin typeface="Arial"/>
              <a:cs typeface="Arial"/>
            </a:endParaRPr>
          </a:p>
          <a:p>
            <a:pPr marL="354965" marR="471805" indent="-342900" algn="l">
              <a:spcBef>
                <a:spcPts val="484"/>
              </a:spcBef>
              <a:buFontTx/>
              <a:buChar char="•"/>
              <a:tabLst>
                <a:tab pos="354013" algn="l"/>
                <a:tab pos="7027863" algn="l"/>
                <a:tab pos="7661275" algn="l"/>
                <a:tab pos="7775575" algn="l"/>
                <a:tab pos="8113713" algn="l"/>
                <a:tab pos="8345488" algn="l"/>
              </a:tabLst>
            </a:pPr>
            <a:r>
              <a:rPr lang="en-US" sz="2400" b="1" dirty="0">
                <a:latin typeface="Arial"/>
                <a:cs typeface="Arial"/>
              </a:rPr>
              <a:t>74-</a:t>
            </a:r>
            <a:r>
              <a:rPr lang="en-US" sz="2400" b="1" spc="-10" dirty="0">
                <a:latin typeface="Arial"/>
                <a:cs typeface="Arial"/>
              </a:rPr>
              <a:t>105(19)</a:t>
            </a:r>
            <a:r>
              <a:rPr lang="en-US" sz="2400" spc="-10" dirty="0">
                <a:latin typeface="Arial"/>
                <a:cs typeface="Arial"/>
              </a:rPr>
              <a:t>: </a:t>
            </a:r>
            <a:r>
              <a:rPr lang="en-US" sz="2400" dirty="0">
                <a:latin typeface="Arial"/>
                <a:cs typeface="Arial"/>
              </a:rPr>
              <a:t>Records</a:t>
            </a:r>
            <a:r>
              <a:rPr lang="en-US" sz="2400" spc="-5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of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Criminal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Justice </a:t>
            </a:r>
            <a:r>
              <a:rPr lang="en-US" sz="2400" dirty="0">
                <a:latin typeface="Arial"/>
                <a:cs typeface="Arial"/>
              </a:rPr>
              <a:t>Integrated Data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System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received</a:t>
            </a:r>
            <a:r>
              <a:rPr lang="en-US" sz="2400" spc="-4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by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State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Controller.</a:t>
            </a:r>
            <a:endParaRPr lang="en-US" sz="2400" dirty="0">
              <a:latin typeface="Arial"/>
              <a:cs typeface="Arial"/>
            </a:endParaRPr>
          </a:p>
          <a:p>
            <a:pPr marL="354965" marR="471805" indent="-342900" algn="l">
              <a:spcBef>
                <a:spcPts val="484"/>
              </a:spcBef>
              <a:buFontTx/>
              <a:buChar char="•"/>
              <a:tabLst>
                <a:tab pos="354013" algn="l"/>
                <a:tab pos="7027863" algn="l"/>
                <a:tab pos="7661275" algn="l"/>
                <a:tab pos="7775575" algn="l"/>
                <a:tab pos="8113713" algn="l"/>
                <a:tab pos="8345488" algn="l"/>
              </a:tabLst>
            </a:pPr>
            <a:r>
              <a:rPr lang="en-US" sz="2400" b="1" dirty="0">
                <a:latin typeface="Arial"/>
                <a:cs typeface="Arial"/>
              </a:rPr>
              <a:t>74-</a:t>
            </a:r>
            <a:r>
              <a:rPr lang="en-US" sz="2400" b="1" spc="-10" dirty="0">
                <a:latin typeface="Arial"/>
                <a:cs typeface="Arial"/>
              </a:rPr>
              <a:t>109(1-</a:t>
            </a:r>
            <a:r>
              <a:rPr lang="en-US" sz="2400" b="1" spc="-25" dirty="0">
                <a:latin typeface="Arial"/>
                <a:cs typeface="Arial"/>
              </a:rPr>
              <a:t>5)</a:t>
            </a:r>
            <a:r>
              <a:rPr lang="en-US" sz="2400" spc="-25" dirty="0">
                <a:latin typeface="Arial"/>
                <a:cs typeface="Arial"/>
              </a:rPr>
              <a:t>: </a:t>
            </a:r>
            <a:r>
              <a:rPr lang="en-US" sz="2400" dirty="0">
                <a:latin typeface="Arial"/>
                <a:cs typeface="Arial"/>
              </a:rPr>
              <a:t>Personal (nonpublic </a:t>
            </a:r>
            <a:r>
              <a:rPr lang="en-US" sz="2400" spc="-10" dirty="0">
                <a:latin typeface="Arial"/>
                <a:cs typeface="Arial"/>
              </a:rPr>
              <a:t>business) </a:t>
            </a:r>
            <a:r>
              <a:rPr lang="en-US" sz="2400" dirty="0">
                <a:latin typeface="Arial"/>
                <a:cs typeface="Arial"/>
              </a:rPr>
              <a:t>communications</a:t>
            </a:r>
            <a:r>
              <a:rPr lang="en-US" sz="2400" spc="-7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between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legislators,</a:t>
            </a:r>
            <a:r>
              <a:rPr lang="en-US" sz="2400" spc="-4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personal</a:t>
            </a:r>
            <a:r>
              <a:rPr lang="en-US" sz="2400" spc="-5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identifying </a:t>
            </a:r>
            <a:r>
              <a:rPr lang="en-US" sz="2400" dirty="0">
                <a:latin typeface="Arial"/>
                <a:cs typeface="Arial"/>
              </a:rPr>
              <a:t>information</a:t>
            </a:r>
            <a:r>
              <a:rPr lang="en-US" sz="2400" spc="-5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of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citizens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(not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including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lobbyists).</a:t>
            </a:r>
            <a:endParaRPr lang="en-US" sz="2400" dirty="0">
              <a:latin typeface="Arial"/>
              <a:cs typeface="Arial"/>
            </a:endParaRPr>
          </a:p>
          <a:p>
            <a:pPr marL="354965" marR="584835" indent="-342900" algn="l">
              <a:lnSpc>
                <a:spcPct val="100000"/>
              </a:lnSpc>
              <a:spcBef>
                <a:spcPts val="480"/>
              </a:spcBef>
              <a:buChar char="•"/>
              <a:tabLst>
                <a:tab pos="354013" algn="l"/>
                <a:tab pos="7027863" algn="l"/>
                <a:tab pos="7661275" algn="l"/>
                <a:tab pos="7775575" algn="l"/>
                <a:tab pos="8113713" algn="l"/>
                <a:tab pos="8345488" algn="l"/>
              </a:tabLst>
            </a:pPr>
            <a:r>
              <a:rPr sz="2400" b="1" dirty="0">
                <a:latin typeface="Arial"/>
                <a:cs typeface="Arial"/>
              </a:rPr>
              <a:t>74-</a:t>
            </a:r>
            <a:r>
              <a:rPr sz="2400" b="1" spc="-10" dirty="0">
                <a:latin typeface="Arial"/>
                <a:cs typeface="Arial"/>
              </a:rPr>
              <a:t>106(4)(g)&amp;(h)</a:t>
            </a:r>
            <a:r>
              <a:rPr sz="2400" spc="-10" dirty="0">
                <a:latin typeface="Arial"/>
                <a:cs typeface="Arial"/>
              </a:rPr>
              <a:t>:</a:t>
            </a:r>
            <a:r>
              <a:rPr lang="en-US"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Social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security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numbers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are </a:t>
            </a:r>
            <a:r>
              <a:rPr sz="2400" dirty="0">
                <a:latin typeface="Arial"/>
                <a:cs typeface="Arial"/>
              </a:rPr>
              <a:t>exempt,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redacted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personal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identifying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information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may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disclosed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specific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format.</a:t>
            </a:r>
            <a:r>
              <a:rPr lang="en-US"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(Birth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year,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last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financial,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driver’s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license/ </a:t>
            </a:r>
            <a:r>
              <a:rPr sz="2400" dirty="0">
                <a:latin typeface="Arial"/>
                <a:cs typeface="Arial"/>
              </a:rPr>
              <a:t>id,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last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employer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#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business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taxpayer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#).</a:t>
            </a:r>
            <a:endParaRPr lang="en-US" sz="2400" spc="-25" dirty="0">
              <a:latin typeface="Arial"/>
              <a:cs typeface="Arial"/>
            </a:endParaRPr>
          </a:p>
          <a:p>
            <a:pPr marL="354965" marR="58483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2679700" algn="l"/>
                <a:tab pos="4048125" algn="l"/>
              </a:tabLst>
            </a:pP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533" y="381000"/>
            <a:ext cx="8488933" cy="635000"/>
          </a:xfrm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266001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Exemptions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9600" y="1143000"/>
            <a:ext cx="8074658" cy="4700389"/>
          </a:xfrm>
          <a:prstGeom prst="rect">
            <a:avLst/>
          </a:prstGeom>
        </p:spPr>
        <p:txBody>
          <a:bodyPr vert="horz" wrap="square" lIns="0" tIns="97155" rIns="0" bIns="0" numCol="1" rtlCol="0">
            <a:spAutoFit/>
          </a:bodyPr>
          <a:lstStyle/>
          <a:p>
            <a:pPr marL="354965" marR="5715" indent="-342900" algn="l">
              <a:lnSpc>
                <a:spcPct val="8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</a:tabLst>
            </a:pPr>
            <a:r>
              <a:rPr sz="2800" b="1" spc="-10" dirty="0">
                <a:latin typeface="Arial"/>
                <a:cs typeface="Arial"/>
              </a:rPr>
              <a:t>74-</a:t>
            </a:r>
            <a:r>
              <a:rPr sz="2800" b="1" dirty="0">
                <a:latin typeface="Arial"/>
                <a:cs typeface="Arial"/>
              </a:rPr>
              <a:t>104</a:t>
            </a:r>
            <a:r>
              <a:rPr sz="2800" b="1" spc="1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-</a:t>
            </a:r>
            <a:r>
              <a:rPr sz="2800" spc="1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exemptions</a:t>
            </a:r>
            <a:r>
              <a:rPr sz="2800" spc="1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1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</a:t>
            </a:r>
            <a:r>
              <a:rPr sz="2800" spc="18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or </a:t>
            </a:r>
            <a:r>
              <a:rPr sz="2800" dirty="0">
                <a:latin typeface="Arial"/>
                <a:cs typeface="Arial"/>
              </a:rPr>
              <a:t>federal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law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(1)</a:t>
            </a:r>
            <a:r>
              <a:rPr lang="en-US" sz="2800" spc="-25" dirty="0">
                <a:latin typeface="Arial"/>
                <a:cs typeface="Arial"/>
              </a:rPr>
              <a:t>.</a:t>
            </a:r>
            <a:endParaRPr lang="en-US" sz="2800" dirty="0">
              <a:latin typeface="Arial"/>
              <a:cs typeface="Arial"/>
            </a:endParaRPr>
          </a:p>
          <a:p>
            <a:pPr marL="354330" marR="5080" indent="-342265" algn="l">
              <a:lnSpc>
                <a:spcPts val="3030"/>
              </a:lnSpc>
              <a:spcBef>
                <a:spcPts val="1555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sz="2800" b="1" spc="-10" dirty="0">
                <a:latin typeface="Arial"/>
                <a:cs typeface="Arial"/>
              </a:rPr>
              <a:t>74-</a:t>
            </a:r>
            <a:r>
              <a:rPr lang="en-US" sz="2800" b="1" spc="-25" dirty="0">
                <a:latin typeface="Arial"/>
                <a:cs typeface="Arial"/>
              </a:rPr>
              <a:t>105 </a:t>
            </a:r>
            <a:r>
              <a:rPr lang="en-US" sz="2800" dirty="0">
                <a:latin typeface="Arial"/>
                <a:cs typeface="Arial"/>
              </a:rPr>
              <a:t>- </a:t>
            </a:r>
            <a:r>
              <a:rPr lang="en-US" sz="2800" spc="-25" dirty="0">
                <a:latin typeface="Arial"/>
                <a:cs typeface="Arial"/>
              </a:rPr>
              <a:t>law </a:t>
            </a:r>
            <a:r>
              <a:rPr lang="en-US" sz="2800" spc="-10" dirty="0">
                <a:latin typeface="Arial"/>
                <a:cs typeface="Arial"/>
              </a:rPr>
              <a:t>enforcement </a:t>
            </a:r>
            <a:r>
              <a:rPr lang="en-US" sz="2800" spc="-25" dirty="0">
                <a:latin typeface="Arial"/>
                <a:cs typeface="Arial"/>
              </a:rPr>
              <a:t>and </a:t>
            </a:r>
            <a:r>
              <a:rPr lang="en-US" sz="2800" spc="-10" dirty="0">
                <a:latin typeface="Arial"/>
                <a:cs typeface="Arial"/>
              </a:rPr>
              <a:t>investigatory records </a:t>
            </a:r>
            <a:r>
              <a:rPr lang="en-US" sz="2800" spc="-66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(1) </a:t>
            </a:r>
            <a:r>
              <a:rPr lang="en-US" sz="2800" spc="-20" dirty="0">
                <a:latin typeface="Arial"/>
                <a:cs typeface="Arial"/>
              </a:rPr>
              <a:t>[see also </a:t>
            </a:r>
            <a:r>
              <a:rPr lang="en-US" sz="2800" spc="-10" dirty="0">
                <a:latin typeface="Arial"/>
                <a:cs typeface="Arial"/>
              </a:rPr>
              <a:t>74-</a:t>
            </a:r>
            <a:r>
              <a:rPr lang="en-US" sz="2800" spc="-25" dirty="0">
                <a:latin typeface="Arial"/>
                <a:cs typeface="Arial"/>
              </a:rPr>
              <a:t>124 </a:t>
            </a:r>
            <a:r>
              <a:rPr lang="en-US" sz="2800" spc="-50" dirty="0">
                <a:latin typeface="Arial"/>
                <a:cs typeface="Arial"/>
              </a:rPr>
              <a:t>&amp; </a:t>
            </a:r>
            <a:r>
              <a:rPr lang="en-US" sz="2800" spc="-10" dirty="0">
                <a:latin typeface="Arial"/>
                <a:cs typeface="Arial"/>
              </a:rPr>
              <a:t>-125], infrastructure </a:t>
            </a:r>
            <a:r>
              <a:rPr lang="en-US" sz="2800" spc="-50" dirty="0">
                <a:latin typeface="Arial"/>
                <a:cs typeface="Arial"/>
              </a:rPr>
              <a:t>&amp; </a:t>
            </a:r>
            <a:r>
              <a:rPr lang="en-US" sz="2800" spc="-10" dirty="0">
                <a:latin typeface="Arial"/>
                <a:cs typeface="Arial"/>
              </a:rPr>
              <a:t>emergency response plans </a:t>
            </a:r>
            <a:r>
              <a:rPr lang="en-US" sz="2800" dirty="0">
                <a:latin typeface="Arial"/>
                <a:cs typeface="Arial"/>
              </a:rPr>
              <a:t>(4b),</a:t>
            </a:r>
            <a:r>
              <a:rPr lang="en-US" sz="2800" spc="-6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workers</a:t>
            </a:r>
            <a:r>
              <a:rPr lang="en-US" sz="2800" spc="-5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comp</a:t>
            </a:r>
            <a:r>
              <a:rPr lang="en-US" sz="2800" spc="-45" dirty="0">
                <a:latin typeface="Arial"/>
                <a:cs typeface="Arial"/>
              </a:rPr>
              <a:t> </a:t>
            </a:r>
            <a:r>
              <a:rPr lang="en-US" sz="2800" spc="-20" dirty="0">
                <a:latin typeface="Arial"/>
                <a:cs typeface="Arial"/>
              </a:rPr>
              <a:t>(10).</a:t>
            </a:r>
            <a:endParaRPr lang="en-US" sz="2800" dirty="0">
              <a:latin typeface="Arial"/>
              <a:cs typeface="Arial"/>
            </a:endParaRPr>
          </a:p>
          <a:p>
            <a:pPr marL="354330" marR="5080" indent="-342265" algn="l">
              <a:lnSpc>
                <a:spcPts val="3030"/>
              </a:lnSpc>
              <a:spcBef>
                <a:spcPts val="1555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sz="2800" b="1" spc="-10" dirty="0">
                <a:latin typeface="Arial"/>
                <a:cs typeface="Arial"/>
              </a:rPr>
              <a:t>74-</a:t>
            </a:r>
            <a:r>
              <a:rPr lang="en-US" sz="2800" b="1" dirty="0">
                <a:latin typeface="Arial"/>
                <a:cs typeface="Arial"/>
              </a:rPr>
              <a:t>106</a:t>
            </a:r>
            <a:r>
              <a:rPr lang="en-US" sz="2800" b="1" spc="114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-</a:t>
            </a:r>
            <a:r>
              <a:rPr lang="en-US" sz="2800" spc="114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personnel</a:t>
            </a:r>
            <a:r>
              <a:rPr lang="en-US" sz="2800" spc="12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records</a:t>
            </a:r>
            <a:r>
              <a:rPr lang="en-US" sz="2800" spc="10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and</a:t>
            </a:r>
            <a:r>
              <a:rPr lang="en-US" sz="2800" spc="120" dirty="0">
                <a:latin typeface="Arial"/>
                <a:cs typeface="Arial"/>
              </a:rPr>
              <a:t> </a:t>
            </a:r>
            <a:r>
              <a:rPr lang="en-US" sz="2800" spc="-10" dirty="0">
                <a:latin typeface="Arial"/>
                <a:cs typeface="Arial"/>
              </a:rPr>
              <a:t>professional 	</a:t>
            </a:r>
            <a:r>
              <a:rPr lang="en-US" sz="2800" dirty="0">
                <a:latin typeface="Arial"/>
                <a:cs typeface="Arial"/>
              </a:rPr>
              <a:t>discipline (1), personal and health</a:t>
            </a:r>
            <a:r>
              <a:rPr lang="en-US" sz="2800" spc="690" dirty="0">
                <a:latin typeface="Arial"/>
                <a:cs typeface="Arial"/>
              </a:rPr>
              <a:t> </a:t>
            </a:r>
            <a:r>
              <a:rPr lang="en-US" sz="2800" spc="-10" dirty="0">
                <a:latin typeface="Arial"/>
                <a:cs typeface="Arial"/>
              </a:rPr>
              <a:t>records </a:t>
            </a:r>
            <a:r>
              <a:rPr lang="en-US" sz="2800" dirty="0">
                <a:latin typeface="Arial"/>
                <a:cs typeface="Arial"/>
              </a:rPr>
              <a:t>(8),</a:t>
            </a:r>
            <a:r>
              <a:rPr lang="en-US" sz="2800" spc="26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personal</a:t>
            </a:r>
            <a:r>
              <a:rPr lang="en-US" sz="2800" spc="26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information</a:t>
            </a:r>
            <a:r>
              <a:rPr lang="en-US" sz="2800" spc="26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from</a:t>
            </a:r>
            <a:r>
              <a:rPr lang="en-US" sz="2800" spc="26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Fish</a:t>
            </a:r>
            <a:r>
              <a:rPr lang="en-US" sz="2800" spc="27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&amp;</a:t>
            </a:r>
            <a:r>
              <a:rPr lang="en-US" sz="2800" spc="260" dirty="0">
                <a:latin typeface="Arial"/>
                <a:cs typeface="Arial"/>
              </a:rPr>
              <a:t> </a:t>
            </a:r>
            <a:r>
              <a:rPr lang="en-US" sz="2800" spc="-20" dirty="0">
                <a:latin typeface="Arial"/>
                <a:cs typeface="Arial"/>
              </a:rPr>
              <a:t>Game 	</a:t>
            </a:r>
            <a:r>
              <a:rPr lang="en-US" sz="2800" dirty="0">
                <a:latin typeface="Arial"/>
                <a:cs typeface="Arial"/>
              </a:rPr>
              <a:t>licenses/permits/tags (28), </a:t>
            </a:r>
            <a:r>
              <a:rPr lang="en-US" sz="2800" spc="-10" dirty="0">
                <a:latin typeface="Arial"/>
                <a:cs typeface="Arial"/>
              </a:rPr>
              <a:t>residential </a:t>
            </a:r>
            <a:r>
              <a:rPr lang="en-US" sz="2800" dirty="0">
                <a:latin typeface="Arial"/>
                <a:cs typeface="Arial"/>
              </a:rPr>
              <a:t>street address and telephone number of </a:t>
            </a:r>
            <a:r>
              <a:rPr lang="en-US" sz="2800" spc="-25" dirty="0">
                <a:latin typeface="Arial"/>
                <a:cs typeface="Arial"/>
              </a:rPr>
              <a:t>law 	</a:t>
            </a:r>
            <a:r>
              <a:rPr lang="en-US" sz="2800" dirty="0">
                <a:latin typeface="Arial"/>
                <a:cs typeface="Arial"/>
              </a:rPr>
              <a:t>enforcement officers </a:t>
            </a:r>
            <a:r>
              <a:rPr lang="en-US" sz="2800" spc="-20" dirty="0">
                <a:latin typeface="Arial"/>
                <a:cs typeface="Arial"/>
              </a:rPr>
              <a:t>(30).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266001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Exemptions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1" y="1429004"/>
            <a:ext cx="8045448" cy="2748188"/>
          </a:xfrm>
          <a:prstGeom prst="rect">
            <a:avLst/>
          </a:prstGeom>
        </p:spPr>
        <p:txBody>
          <a:bodyPr vert="horz" wrap="square" lIns="0" tIns="59690" rIns="0" bIns="0" numCol="1" rtlCol="0">
            <a:spAutoFit/>
          </a:bodyPr>
          <a:lstStyle/>
          <a:p>
            <a:pPr marL="354965" marR="201930" indent="-342900" algn="l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354965" algn="l"/>
              </a:tabLst>
            </a:pPr>
            <a:r>
              <a:rPr sz="2800" b="1" spc="-10" dirty="0">
                <a:latin typeface="Arial"/>
                <a:cs typeface="Arial"/>
              </a:rPr>
              <a:t>74-</a:t>
            </a:r>
            <a:r>
              <a:rPr sz="2800" b="1" dirty="0">
                <a:latin typeface="Arial"/>
                <a:cs typeface="Arial"/>
              </a:rPr>
              <a:t>107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-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trade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secrets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(1),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production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records </a:t>
            </a:r>
            <a:r>
              <a:rPr sz="2800" dirty="0">
                <a:latin typeface="Arial"/>
                <a:cs typeface="Arial"/>
              </a:rPr>
              <a:t>(2),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bids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(3)</a:t>
            </a:r>
            <a:r>
              <a:rPr lang="en-US" sz="2800" spc="-25" dirty="0"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 marL="355600" marR="497205" indent="-342900" algn="l">
              <a:lnSpc>
                <a:spcPts val="3030"/>
              </a:lnSpc>
              <a:spcBef>
                <a:spcPts val="15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spc="-10" dirty="0">
                <a:latin typeface="Arial"/>
                <a:cs typeface="Arial"/>
              </a:rPr>
              <a:t>74-</a:t>
            </a:r>
            <a:r>
              <a:rPr sz="2800" b="1" dirty="0">
                <a:latin typeface="Arial"/>
                <a:cs typeface="Arial"/>
              </a:rPr>
              <a:t>108</a:t>
            </a:r>
            <a:r>
              <a:rPr lang="en-US" sz="2800" b="1" dirty="0">
                <a:latin typeface="Arial"/>
                <a:cs typeface="Arial"/>
              </a:rPr>
              <a:t> – </a:t>
            </a:r>
            <a:r>
              <a:rPr sz="2800" dirty="0">
                <a:latin typeface="Arial"/>
                <a:cs typeface="Arial"/>
              </a:rPr>
              <a:t>archaeological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(1&amp;2),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endangered </a:t>
            </a:r>
            <a:r>
              <a:rPr sz="2800" dirty="0">
                <a:latin typeface="Arial"/>
                <a:cs typeface="Arial"/>
              </a:rPr>
              <a:t>species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(1),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library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(3&amp;4),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licensing </a:t>
            </a:r>
            <a:r>
              <a:rPr sz="2800" dirty="0">
                <a:latin typeface="Arial"/>
                <a:cs typeface="Arial"/>
              </a:rPr>
              <a:t>exams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(5)</a:t>
            </a:r>
            <a:r>
              <a:rPr lang="en-US" sz="2800" spc="-25" dirty="0"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  <a:p>
            <a:pPr marL="354965" indent="-342265" algn="l">
              <a:lnSpc>
                <a:spcPct val="100000"/>
              </a:lnSpc>
              <a:spcBef>
                <a:spcPts val="1120"/>
              </a:spcBef>
              <a:buFont typeface="Arial"/>
              <a:buChar char="•"/>
              <a:tabLst>
                <a:tab pos="354965" algn="l"/>
              </a:tabLst>
            </a:pPr>
            <a:r>
              <a:rPr sz="2800" b="1" spc="-10" dirty="0">
                <a:latin typeface="Arial"/>
                <a:cs typeface="Arial"/>
              </a:rPr>
              <a:t>74-</a:t>
            </a:r>
            <a:r>
              <a:rPr sz="2800" b="1" dirty="0">
                <a:latin typeface="Arial"/>
                <a:cs typeface="Arial"/>
              </a:rPr>
              <a:t>109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-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draft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legislation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(1),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audit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selection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(2)</a:t>
            </a:r>
            <a:r>
              <a:rPr lang="en-US" sz="2800" spc="-25" dirty="0"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638810">
              <a:lnSpc>
                <a:spcPct val="100000"/>
              </a:lnSpc>
              <a:spcBef>
                <a:spcPts val="105"/>
              </a:spcBef>
            </a:pPr>
            <a:r>
              <a:rPr dirty="0"/>
              <a:t>Access</a:t>
            </a:r>
            <a:r>
              <a:rPr spc="-2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dirty="0"/>
              <a:t>Exempt</a:t>
            </a:r>
            <a:r>
              <a:rPr spc="-5" dirty="0"/>
              <a:t> </a:t>
            </a:r>
            <a:r>
              <a:rPr spc="-10" dirty="0"/>
              <a:t>Records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6257" y="1371600"/>
            <a:ext cx="8071484" cy="3403624"/>
          </a:xfrm>
          <a:prstGeom prst="rect">
            <a:avLst/>
          </a:prstGeom>
        </p:spPr>
        <p:txBody>
          <a:bodyPr vert="horz" wrap="square" lIns="0" tIns="97155" rIns="0" bIns="0" numCol="1" rtlCol="0">
            <a:spAutoFit/>
          </a:bodyPr>
          <a:lstStyle/>
          <a:p>
            <a:pPr marL="354330" marR="5080" indent="-342265" algn="l">
              <a:lnSpc>
                <a:spcPct val="80000"/>
              </a:lnSpc>
              <a:spcBef>
                <a:spcPts val="765"/>
              </a:spcBef>
              <a:buChar char="•"/>
              <a:tabLst>
                <a:tab pos="355600" algn="l"/>
              </a:tabLst>
            </a:pPr>
            <a:r>
              <a:rPr dirty="0"/>
              <a:t>Even</a:t>
            </a:r>
            <a:r>
              <a:rPr spc="65" dirty="0"/>
              <a:t>  </a:t>
            </a:r>
            <a:r>
              <a:rPr dirty="0"/>
              <a:t>if</a:t>
            </a:r>
            <a:r>
              <a:rPr spc="65" dirty="0"/>
              <a:t>  </a:t>
            </a:r>
            <a:r>
              <a:rPr dirty="0"/>
              <a:t>the</a:t>
            </a:r>
            <a:r>
              <a:rPr spc="60" dirty="0"/>
              <a:t>  </a:t>
            </a:r>
            <a:r>
              <a:rPr dirty="0"/>
              <a:t>record</a:t>
            </a:r>
            <a:r>
              <a:rPr spc="65" dirty="0"/>
              <a:t>  </a:t>
            </a:r>
            <a:r>
              <a:rPr dirty="0"/>
              <a:t>is</a:t>
            </a:r>
            <a:r>
              <a:rPr spc="70" dirty="0"/>
              <a:t>  </a:t>
            </a:r>
            <a:r>
              <a:rPr dirty="0"/>
              <a:t>otherwise</a:t>
            </a:r>
            <a:r>
              <a:rPr spc="60" dirty="0"/>
              <a:t>  </a:t>
            </a:r>
            <a:r>
              <a:rPr dirty="0"/>
              <a:t>exempt</a:t>
            </a:r>
            <a:r>
              <a:rPr spc="65" dirty="0"/>
              <a:t>  </a:t>
            </a:r>
            <a:r>
              <a:rPr spc="-20" dirty="0"/>
              <a:t>from 	</a:t>
            </a:r>
            <a:r>
              <a:rPr dirty="0"/>
              <a:t>public</a:t>
            </a:r>
            <a:r>
              <a:rPr spc="100" dirty="0"/>
              <a:t>  </a:t>
            </a:r>
            <a:r>
              <a:rPr dirty="0"/>
              <a:t>disclosure,</a:t>
            </a:r>
            <a:r>
              <a:rPr spc="90" dirty="0"/>
              <a:t>  </a:t>
            </a:r>
            <a:r>
              <a:rPr dirty="0"/>
              <a:t>a</a:t>
            </a:r>
            <a:r>
              <a:rPr spc="105" dirty="0"/>
              <a:t>  </a:t>
            </a:r>
            <a:r>
              <a:rPr dirty="0"/>
              <a:t>person</a:t>
            </a:r>
            <a:r>
              <a:rPr spc="100" dirty="0"/>
              <a:t>  </a:t>
            </a:r>
            <a:r>
              <a:rPr dirty="0"/>
              <a:t>may</a:t>
            </a:r>
            <a:r>
              <a:rPr spc="105" dirty="0"/>
              <a:t>  </a:t>
            </a:r>
            <a:r>
              <a:rPr dirty="0"/>
              <a:t>inspect</a:t>
            </a:r>
            <a:r>
              <a:rPr spc="100" dirty="0"/>
              <a:t>  </a:t>
            </a:r>
            <a:r>
              <a:rPr spc="-25" dirty="0"/>
              <a:t>and 	</a:t>
            </a:r>
            <a:r>
              <a:rPr dirty="0"/>
              <a:t>copy</a:t>
            </a:r>
            <a:r>
              <a:rPr spc="-6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records</a:t>
            </a:r>
            <a:r>
              <a:rPr spc="-50" dirty="0"/>
              <a:t> </a:t>
            </a:r>
            <a:r>
              <a:rPr dirty="0"/>
              <a:t>pertaining</a:t>
            </a:r>
            <a:r>
              <a:rPr spc="-50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lang="en-US" spc="-10" dirty="0"/>
              <a:t>that person</a:t>
            </a:r>
            <a:r>
              <a:rPr spc="-10" dirty="0"/>
              <a:t>.</a:t>
            </a:r>
            <a:endParaRPr lang="en-US" spc="-10" dirty="0"/>
          </a:p>
          <a:p>
            <a:pPr algn="l"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lang="en-US" sz="2900" dirty="0"/>
          </a:p>
          <a:p>
            <a:pPr marL="354965" marR="5080" indent="-342900" algn="l">
              <a:lnSpc>
                <a:spcPct val="80000"/>
              </a:lnSpc>
              <a:buChar char="•"/>
              <a:tabLst>
                <a:tab pos="354965" algn="l"/>
              </a:tabLst>
            </a:pPr>
            <a:r>
              <a:rPr dirty="0"/>
              <a:t>A</a:t>
            </a:r>
            <a:r>
              <a:rPr spc="215" dirty="0"/>
              <a:t> </a:t>
            </a:r>
            <a:r>
              <a:rPr dirty="0"/>
              <a:t>person</a:t>
            </a:r>
            <a:r>
              <a:rPr spc="235" dirty="0"/>
              <a:t> </a:t>
            </a:r>
            <a:r>
              <a:rPr dirty="0"/>
              <a:t>may</a:t>
            </a:r>
            <a:r>
              <a:rPr spc="225" dirty="0"/>
              <a:t> </a:t>
            </a:r>
            <a:r>
              <a:rPr dirty="0"/>
              <a:t>request</a:t>
            </a:r>
            <a:r>
              <a:rPr spc="220" dirty="0"/>
              <a:t> </a:t>
            </a:r>
            <a:r>
              <a:rPr dirty="0"/>
              <a:t>in</a:t>
            </a:r>
            <a:r>
              <a:rPr spc="225" dirty="0"/>
              <a:t> </a:t>
            </a:r>
            <a:r>
              <a:rPr dirty="0"/>
              <a:t>writing</a:t>
            </a:r>
            <a:r>
              <a:rPr spc="225" dirty="0"/>
              <a:t> </a:t>
            </a:r>
            <a:r>
              <a:rPr dirty="0"/>
              <a:t>an</a:t>
            </a:r>
            <a:r>
              <a:rPr spc="225" dirty="0"/>
              <a:t> </a:t>
            </a:r>
            <a:r>
              <a:rPr spc="-10" dirty="0"/>
              <a:t>amendment </a:t>
            </a:r>
            <a:r>
              <a:rPr dirty="0"/>
              <a:t>of</a:t>
            </a:r>
            <a:r>
              <a:rPr spc="-55" dirty="0"/>
              <a:t> </a:t>
            </a:r>
            <a:r>
              <a:rPr dirty="0"/>
              <a:t>any</a:t>
            </a:r>
            <a:r>
              <a:rPr spc="-40" dirty="0"/>
              <a:t> </a:t>
            </a:r>
            <a:r>
              <a:rPr dirty="0"/>
              <a:t>record</a:t>
            </a:r>
            <a:r>
              <a:rPr spc="-40" dirty="0"/>
              <a:t> </a:t>
            </a:r>
            <a:r>
              <a:rPr dirty="0"/>
              <a:t>pertaining</a:t>
            </a:r>
            <a:r>
              <a:rPr spc="-25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that</a:t>
            </a:r>
            <a:r>
              <a:rPr spc="-60" dirty="0"/>
              <a:t> </a:t>
            </a:r>
            <a:r>
              <a:rPr spc="-10" dirty="0"/>
              <a:t>person.</a:t>
            </a:r>
            <a:endParaRPr lang="en-US" spc="-10" dirty="0"/>
          </a:p>
          <a:p>
            <a:pPr algn="l">
              <a:lnSpc>
                <a:spcPct val="100000"/>
              </a:lnSpc>
              <a:spcBef>
                <a:spcPts val="25"/>
              </a:spcBef>
            </a:pPr>
            <a:endParaRPr lang="en-US" sz="2900" dirty="0"/>
          </a:p>
          <a:p>
            <a:pPr marL="354965" marR="5715" indent="-342900" algn="l">
              <a:lnSpc>
                <a:spcPct val="80000"/>
              </a:lnSpc>
              <a:buChar char="•"/>
              <a:tabLst>
                <a:tab pos="354965" algn="l"/>
              </a:tabLst>
            </a:pPr>
            <a:r>
              <a:rPr dirty="0"/>
              <a:t>Some</a:t>
            </a:r>
            <a:r>
              <a:rPr spc="560" dirty="0"/>
              <a:t> </a:t>
            </a:r>
            <a:r>
              <a:rPr dirty="0"/>
              <a:t>exemptions</a:t>
            </a:r>
            <a:r>
              <a:rPr spc="555" dirty="0"/>
              <a:t> </a:t>
            </a:r>
            <a:r>
              <a:rPr dirty="0"/>
              <a:t>apply</a:t>
            </a:r>
            <a:r>
              <a:rPr spc="555" dirty="0"/>
              <a:t> </a:t>
            </a:r>
            <a:r>
              <a:rPr dirty="0"/>
              <a:t>to</a:t>
            </a:r>
            <a:r>
              <a:rPr spc="555" dirty="0"/>
              <a:t> </a:t>
            </a:r>
            <a:r>
              <a:rPr dirty="0"/>
              <a:t>what</a:t>
            </a:r>
            <a:r>
              <a:rPr lang="en-US" spc="550" dirty="0"/>
              <a:t> </a:t>
            </a:r>
            <a:r>
              <a:rPr dirty="0"/>
              <a:t>can</a:t>
            </a:r>
            <a:r>
              <a:rPr spc="555" dirty="0"/>
              <a:t> </a:t>
            </a:r>
            <a:r>
              <a:rPr spc="-25" dirty="0"/>
              <a:t>be </a:t>
            </a:r>
            <a:r>
              <a:rPr dirty="0"/>
              <a:t>reviewed,</a:t>
            </a:r>
            <a:r>
              <a:rPr spc="-45" dirty="0"/>
              <a:t> </a:t>
            </a:r>
            <a:r>
              <a:rPr dirty="0"/>
              <a:t>when</a:t>
            </a:r>
            <a:r>
              <a:rPr spc="675" dirty="0"/>
              <a:t> </a:t>
            </a:r>
            <a:r>
              <a:rPr dirty="0"/>
              <a:t>pertaining</a:t>
            </a:r>
            <a:r>
              <a:rPr spc="-40" dirty="0"/>
              <a:t> </a:t>
            </a:r>
            <a:r>
              <a:rPr dirty="0"/>
              <a:t>to</a:t>
            </a:r>
            <a:r>
              <a:rPr spc="-60" dirty="0"/>
              <a:t> </a:t>
            </a:r>
            <a:r>
              <a:rPr spc="-10" dirty="0"/>
              <a:t>oneself.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38660" y="6133972"/>
            <a:ext cx="3726179" cy="391160"/>
          </a:xfrm>
          <a:prstGeom prst="rect">
            <a:avLst/>
          </a:prstGeom>
        </p:spPr>
        <p:txBody>
          <a:bodyPr vert="horz" wrap="square" lIns="0" tIns="12700" rIns="0" bIns="0" numCol="1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74-</a:t>
            </a:r>
            <a:r>
              <a:rPr sz="2400" dirty="0">
                <a:latin typeface="Arial"/>
                <a:cs typeface="Arial"/>
              </a:rPr>
              <a:t>113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xfrm>
            <a:off x="1650" y="6592821"/>
            <a:ext cx="874394" cy="126317"/>
          </a:xfrm>
          <a:prstGeom prst="rect">
            <a:avLst/>
          </a:prstGeom>
        </p:spPr>
        <p:txBody>
          <a:bodyPr vert="horz" wrap="square" lIns="0" tIns="3175" rIns="0" bIns="0" numCol="1" rtlCol="0">
            <a:spAutoFit/>
          </a:bodyPr>
          <a:lstStyle/>
          <a:p>
            <a:pPr marL="12700" marR="5080" indent="37465">
              <a:lnSpc>
                <a:spcPct val="100000"/>
              </a:lnSpc>
              <a:spcBef>
                <a:spcPts val="25"/>
              </a:spcBef>
            </a:pPr>
            <a:endParaRPr spc="-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280035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Definitions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891" y="1295400"/>
            <a:ext cx="8070215" cy="3559821"/>
          </a:xfrm>
          <a:prstGeom prst="rect">
            <a:avLst/>
          </a:prstGeom>
        </p:spPr>
        <p:txBody>
          <a:bodyPr vert="horz" wrap="square" lIns="0" tIns="12065" rIns="0" bIns="0" numCol="1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5"/>
              </a:spcBef>
            </a:pPr>
            <a:r>
              <a:rPr sz="2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Rule</a:t>
            </a:r>
            <a:r>
              <a:rPr sz="2800" u="sng" spc="-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sz="2800" u="sng" spc="-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Statutory</a:t>
            </a:r>
            <a:r>
              <a:rPr sz="2800" u="sng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Construction:</a:t>
            </a:r>
            <a:endParaRPr lang="en-US" sz="2800" dirty="0">
              <a:latin typeface="Arial"/>
              <a:cs typeface="Arial"/>
            </a:endParaRPr>
          </a:p>
          <a:p>
            <a:pPr marL="12700" marR="5080" algn="l">
              <a:lnSpc>
                <a:spcPct val="80000"/>
              </a:lnSpc>
              <a:spcBef>
                <a:spcPts val="670"/>
              </a:spcBef>
              <a:tabLst>
                <a:tab pos="1270000" algn="l"/>
                <a:tab pos="2013585" algn="l"/>
                <a:tab pos="3093720" algn="l"/>
                <a:tab pos="3817620" algn="l"/>
                <a:tab pos="5412105" algn="l"/>
                <a:tab pos="6115685" algn="l"/>
                <a:tab pos="7056120" algn="l"/>
                <a:tab pos="7562215" algn="l"/>
              </a:tabLst>
            </a:pPr>
            <a:r>
              <a:rPr lang="en-US" sz="2800" spc="-10" dirty="0">
                <a:latin typeface="Arial"/>
                <a:cs typeface="Arial"/>
              </a:rPr>
              <a:t>Words </a:t>
            </a:r>
            <a:r>
              <a:rPr lang="en-US" sz="2800" spc="-25" dirty="0">
                <a:latin typeface="Arial"/>
                <a:cs typeface="Arial"/>
              </a:rPr>
              <a:t>are </a:t>
            </a:r>
            <a:r>
              <a:rPr lang="en-US" sz="2800" spc="-20" dirty="0">
                <a:latin typeface="Arial"/>
                <a:cs typeface="Arial"/>
              </a:rPr>
              <a:t>given </a:t>
            </a:r>
            <a:r>
              <a:rPr lang="en-US" sz="2800" spc="-25" dirty="0">
                <a:latin typeface="Arial"/>
                <a:cs typeface="Arial"/>
              </a:rPr>
              <a:t>the </a:t>
            </a:r>
            <a:r>
              <a:rPr lang="en-US" sz="2800" spc="-10" dirty="0">
                <a:latin typeface="Arial"/>
                <a:cs typeface="Arial"/>
              </a:rPr>
              <a:t>meaning </a:t>
            </a:r>
            <a:r>
              <a:rPr lang="en-US" sz="2800" spc="-25" dirty="0">
                <a:latin typeface="Arial"/>
                <a:cs typeface="Arial"/>
              </a:rPr>
              <a:t>set </a:t>
            </a:r>
            <a:r>
              <a:rPr lang="en-US" sz="2800" spc="-10" dirty="0">
                <a:latin typeface="Arial"/>
                <a:cs typeface="Arial"/>
              </a:rPr>
              <a:t>forth </a:t>
            </a:r>
            <a:r>
              <a:rPr lang="en-US" sz="2800" spc="-25" dirty="0">
                <a:latin typeface="Arial"/>
                <a:cs typeface="Arial"/>
              </a:rPr>
              <a:t>in the </a:t>
            </a:r>
            <a:r>
              <a:rPr lang="en-US" sz="2800" dirty="0">
                <a:latin typeface="Arial"/>
                <a:cs typeface="Arial"/>
              </a:rPr>
              <a:t>definition</a:t>
            </a:r>
            <a:r>
              <a:rPr lang="en-US" sz="2800" spc="-5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portion</a:t>
            </a:r>
            <a:r>
              <a:rPr lang="en-US" sz="2800" spc="-5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of</a:t>
            </a:r>
            <a:r>
              <a:rPr lang="en-US" sz="2800" spc="-5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the</a:t>
            </a:r>
            <a:r>
              <a:rPr lang="en-US" sz="2800" spc="-6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code</a:t>
            </a:r>
            <a:r>
              <a:rPr lang="en-US" sz="2800" spc="-4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section</a:t>
            </a:r>
            <a:r>
              <a:rPr lang="en-US" sz="2800" spc="-6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or</a:t>
            </a:r>
            <a:r>
              <a:rPr lang="en-US" sz="2800" spc="-45" dirty="0">
                <a:latin typeface="Arial"/>
                <a:cs typeface="Arial"/>
              </a:rPr>
              <a:t> </a:t>
            </a:r>
            <a:r>
              <a:rPr lang="en-US" sz="2800" spc="-10" dirty="0">
                <a:latin typeface="Arial"/>
                <a:cs typeface="Arial"/>
              </a:rPr>
              <a:t>chapter.</a:t>
            </a:r>
            <a:endParaRPr lang="en-US" sz="2800" dirty="0">
              <a:latin typeface="Arial"/>
              <a:cs typeface="Arial"/>
            </a:endParaRPr>
          </a:p>
          <a:p>
            <a:pPr marL="690880" marR="5080" indent="-361315" algn="l">
              <a:lnSpc>
                <a:spcPct val="80000"/>
              </a:lnSpc>
              <a:spcBef>
                <a:spcPts val="675"/>
              </a:spcBef>
              <a:buChar char="•"/>
              <a:tabLst>
                <a:tab pos="690880" algn="l"/>
              </a:tabLst>
            </a:pPr>
            <a:r>
              <a:rPr sz="2800" dirty="0">
                <a:latin typeface="Arial"/>
                <a:cs typeface="Arial"/>
              </a:rPr>
              <a:t>The</a:t>
            </a:r>
            <a:r>
              <a:rPr sz="2800" spc="1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definition</a:t>
            </a:r>
            <a:r>
              <a:rPr sz="2800" spc="2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contained</a:t>
            </a:r>
            <a:r>
              <a:rPr sz="2800" spc="1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204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code</a:t>
            </a:r>
            <a:r>
              <a:rPr sz="2800" spc="1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controls</a:t>
            </a:r>
            <a:r>
              <a:rPr sz="2800" spc="19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over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common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definition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word.</a:t>
            </a:r>
            <a:endParaRPr sz="2800" dirty="0">
              <a:latin typeface="Arial"/>
              <a:cs typeface="Arial"/>
            </a:endParaRPr>
          </a:p>
          <a:p>
            <a:pPr marL="690245" marR="5715" indent="-361315" algn="l">
              <a:lnSpc>
                <a:spcPct val="80000"/>
              </a:lnSpc>
              <a:spcBef>
                <a:spcPts val="675"/>
              </a:spcBef>
              <a:buChar char="•"/>
              <a:tabLst>
                <a:tab pos="690245" algn="l"/>
              </a:tabLst>
            </a:pPr>
            <a:r>
              <a:rPr sz="2800" dirty="0">
                <a:latin typeface="Arial"/>
                <a:cs typeface="Arial"/>
              </a:rPr>
              <a:t>Different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chapters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code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sections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define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same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word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slightly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differently.</a:t>
            </a:r>
            <a:endParaRPr sz="2800" dirty="0">
              <a:latin typeface="Arial"/>
              <a:cs typeface="Arial"/>
            </a:endParaRPr>
          </a:p>
          <a:p>
            <a:pPr marL="690880" marR="5715" indent="-361315" algn="l">
              <a:lnSpc>
                <a:spcPct val="80000"/>
              </a:lnSpc>
              <a:spcBef>
                <a:spcPts val="670"/>
              </a:spcBef>
              <a:buChar char="•"/>
              <a:tabLst>
                <a:tab pos="690880" algn="l"/>
                <a:tab pos="1074420" algn="l"/>
                <a:tab pos="1655445" algn="l"/>
                <a:tab pos="3206750" algn="l"/>
                <a:tab pos="4817110" algn="l"/>
                <a:tab pos="6012180" algn="l"/>
                <a:tab pos="6690359" algn="l"/>
              </a:tabLst>
            </a:pPr>
            <a:r>
              <a:rPr sz="2800" spc="-25" dirty="0">
                <a:latin typeface="Arial"/>
                <a:cs typeface="Arial"/>
              </a:rPr>
              <a:t>If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25" dirty="0">
                <a:latin typeface="Arial"/>
                <a:cs typeface="Arial"/>
              </a:rPr>
              <a:t>no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10" dirty="0">
                <a:latin typeface="Arial"/>
                <a:cs typeface="Arial"/>
              </a:rPr>
              <a:t>statutory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10" dirty="0">
                <a:latin typeface="Arial"/>
                <a:cs typeface="Arial"/>
              </a:rPr>
              <a:t>definition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10" dirty="0">
                <a:latin typeface="Arial"/>
                <a:cs typeface="Arial"/>
              </a:rPr>
              <a:t>exists,</a:t>
            </a:r>
            <a:r>
              <a:rPr lang="en-US" sz="2800" spc="-1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</a:t>
            </a:r>
            <a:r>
              <a:rPr lang="en-US"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common </a:t>
            </a:r>
            <a:r>
              <a:rPr sz="2800" dirty="0">
                <a:latin typeface="Arial"/>
                <a:cs typeface="Arial"/>
              </a:rPr>
              <a:t>meaning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controls.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3300" y="533400"/>
            <a:ext cx="8007350" cy="1243965"/>
          </a:xfrm>
          <a:prstGeom prst="rect">
            <a:avLst/>
          </a:prstGeom>
        </p:spPr>
        <p:txBody>
          <a:bodyPr vert="horz" wrap="square" lIns="0" tIns="12065" rIns="0" bIns="0" numCol="1" rtlCol="0">
            <a:spAutoFit/>
          </a:bodyPr>
          <a:lstStyle/>
          <a:p>
            <a:pPr marL="12700" marR="5080" indent="1141095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Proceedings</a:t>
            </a:r>
            <a:r>
              <a:rPr sz="4000" spc="-135" dirty="0"/>
              <a:t> </a:t>
            </a:r>
            <a:r>
              <a:rPr sz="4000" dirty="0"/>
              <a:t>to</a:t>
            </a:r>
            <a:r>
              <a:rPr sz="4000" spc="-150" dirty="0"/>
              <a:t> </a:t>
            </a:r>
            <a:r>
              <a:rPr sz="4000" spc="-10" dirty="0"/>
              <a:t>Enforce </a:t>
            </a:r>
            <a:r>
              <a:rPr sz="4000" dirty="0"/>
              <a:t>Right</a:t>
            </a:r>
            <a:r>
              <a:rPr sz="4000" spc="-105" dirty="0"/>
              <a:t> </a:t>
            </a:r>
            <a:r>
              <a:rPr sz="4000" dirty="0"/>
              <a:t>to</a:t>
            </a:r>
            <a:r>
              <a:rPr sz="4000" spc="-110" dirty="0"/>
              <a:t> </a:t>
            </a:r>
            <a:r>
              <a:rPr sz="4000" dirty="0"/>
              <a:t>Examine</a:t>
            </a:r>
            <a:r>
              <a:rPr sz="4000" spc="-95" dirty="0"/>
              <a:t> </a:t>
            </a:r>
            <a:r>
              <a:rPr sz="4000" dirty="0"/>
              <a:t>Public</a:t>
            </a:r>
            <a:r>
              <a:rPr sz="4000" spc="-125" dirty="0"/>
              <a:t> </a:t>
            </a:r>
            <a:r>
              <a:rPr sz="4000" spc="-10" dirty="0"/>
              <a:t>Records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503300" y="2057400"/>
            <a:ext cx="8072755" cy="3279103"/>
          </a:xfrm>
          <a:prstGeom prst="rect">
            <a:avLst/>
          </a:prstGeom>
        </p:spPr>
        <p:txBody>
          <a:bodyPr vert="horz" wrap="square" lIns="0" tIns="59690" rIns="0" bIns="0" numCol="1" rtlCol="0">
            <a:spAutoFit/>
          </a:bodyPr>
          <a:lstStyle/>
          <a:p>
            <a:pPr marL="469900" marR="5080" indent="-457200" algn="l">
              <a:lnSpc>
                <a:spcPts val="3030"/>
              </a:lnSpc>
              <a:spcBef>
                <a:spcPts val="47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The </a:t>
            </a:r>
            <a:r>
              <a:rPr lang="en-US" sz="2800" u="sng" dirty="0"/>
              <a:t>sole legal remedy</a:t>
            </a:r>
            <a:r>
              <a:rPr lang="en-US" sz="2800" dirty="0"/>
              <a:t> for a person aggrieved by the denial of a records request is to initiate legal proceedings in district court in the county where all or some of the records are located. </a:t>
            </a:r>
          </a:p>
          <a:p>
            <a:pPr marL="469900" marR="5080" indent="-457200" algn="l">
              <a:lnSpc>
                <a:spcPts val="3030"/>
              </a:lnSpc>
              <a:spcBef>
                <a:spcPts val="47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Must be filed within </a:t>
            </a:r>
            <a:r>
              <a:rPr lang="en-US" sz="2800" u="sng" dirty="0"/>
              <a:t>one hundred eighty </a:t>
            </a:r>
            <a:r>
              <a:rPr lang="en-US" sz="2800" dirty="0"/>
              <a:t>(180) </a:t>
            </a:r>
            <a:r>
              <a:rPr lang="en-US" sz="2800" u="sng" dirty="0"/>
              <a:t>calendar days</a:t>
            </a:r>
            <a:r>
              <a:rPr lang="en-US" sz="2800" dirty="0"/>
              <a:t> from the date of mailing of the notice of denial or partial denial by the public agency. 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6197600" y="6162845"/>
            <a:ext cx="2905125" cy="320601"/>
          </a:xfrm>
          <a:prstGeom prst="rect">
            <a:avLst/>
          </a:prstGeom>
        </p:spPr>
        <p:txBody>
          <a:bodyPr vert="horz" wrap="square" lIns="0" tIns="0" rIns="0" bIns="0" numCol="1" rtlCol="0">
            <a:spAutoFit/>
          </a:bodyPr>
          <a:lstStyle/>
          <a:p>
            <a:pPr marL="12700">
              <a:lnSpc>
                <a:spcPts val="2465"/>
              </a:lnSpc>
            </a:pPr>
            <a:r>
              <a:rPr dirty="0"/>
              <a:t>Idaho</a:t>
            </a:r>
            <a:r>
              <a:rPr spc="-5" dirty="0"/>
              <a:t> </a:t>
            </a:r>
            <a:r>
              <a:rPr dirty="0"/>
              <a:t>Code</a:t>
            </a:r>
            <a:r>
              <a:rPr spc="20" dirty="0"/>
              <a:t> </a:t>
            </a:r>
            <a:r>
              <a:rPr dirty="0"/>
              <a:t>§</a:t>
            </a:r>
            <a:r>
              <a:rPr spc="-10" dirty="0"/>
              <a:t> 74-</a:t>
            </a:r>
            <a:r>
              <a:rPr spc="-25" dirty="0"/>
              <a:t>115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1821814">
              <a:lnSpc>
                <a:spcPct val="100000"/>
              </a:lnSpc>
              <a:spcBef>
                <a:spcPts val="105"/>
              </a:spcBef>
            </a:pPr>
            <a:r>
              <a:rPr dirty="0"/>
              <a:t>Order</a:t>
            </a:r>
            <a:r>
              <a:rPr spc="-1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the</a:t>
            </a:r>
            <a:r>
              <a:rPr spc="-10" dirty="0"/>
              <a:t> Court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6256" y="1219200"/>
            <a:ext cx="8150543" cy="4952766"/>
          </a:xfrm>
          <a:prstGeom prst="rect">
            <a:avLst/>
          </a:prstGeom>
        </p:spPr>
        <p:txBody>
          <a:bodyPr vert="horz" wrap="square" lIns="0" tIns="97155" rIns="0" bIns="0" numCol="1" rtlCol="0">
            <a:spAutoFit/>
          </a:bodyPr>
          <a:lstStyle/>
          <a:p>
            <a:pPr marL="469265" marR="5080" indent="-457200" algn="l">
              <a:lnSpc>
                <a:spcPct val="80000"/>
              </a:lnSpc>
              <a:spcBef>
                <a:spcPts val="765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330" algn="l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it appears to the Court that records were improperly withheld, the Court shall order:  </a:t>
            </a:r>
          </a:p>
          <a:p>
            <a:pPr marL="926465" marR="5080" lvl="1" indent="-457200" algn="l">
              <a:lnSpc>
                <a:spcPct val="80000"/>
              </a:lnSpc>
              <a:spcBef>
                <a:spcPts val="765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354330" algn="l"/>
              </a:tabLst>
            </a:pP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800" spc="1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withheld 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records</a:t>
            </a:r>
            <a:r>
              <a:rPr sz="2800" spc="-5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800" spc="-5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disclose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d; or</a:t>
            </a:r>
          </a:p>
          <a:p>
            <a:pPr marL="926465" marR="5080" lvl="1" indent="-457200" algn="l">
              <a:lnSpc>
                <a:spcPct val="80000"/>
              </a:lnSpc>
              <a:spcBef>
                <a:spcPts val="765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354330" algn="l"/>
              </a:tabLs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public agency 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show</a:t>
            </a:r>
            <a:r>
              <a:rPr sz="280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  <a:r>
              <a:rPr sz="28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sz="28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records should be withheld</a:t>
            </a:r>
            <a:r>
              <a:rPr sz="2800" spc="-25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spc="-2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265" marR="5080" indent="-457200" algn="l">
              <a:lnSpc>
                <a:spcPct val="80000"/>
              </a:lnSpc>
              <a:spcBef>
                <a:spcPts val="765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330" algn="l"/>
              </a:tabLst>
            </a:pPr>
            <a:r>
              <a:rPr lang="en-US" spc="-25" dirty="0">
                <a:latin typeface="Arial" panose="020B0604020202020204" pitchFamily="34" charset="0"/>
                <a:cs typeface="Arial" panose="020B0604020202020204" pitchFamily="34" charset="0"/>
              </a:rPr>
              <a:t>If the Court finds records withholding was </a:t>
            </a:r>
            <a:r>
              <a:rPr lang="en-US" u="sng" spc="-25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pc="-25" dirty="0">
                <a:latin typeface="Arial" panose="020B0604020202020204" pitchFamily="34" charset="0"/>
                <a:cs typeface="Arial" panose="020B0604020202020204" pitchFamily="34" charset="0"/>
              </a:rPr>
              <a:t> justified, the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Court</a:t>
            </a:r>
            <a:r>
              <a:rPr spc="3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shall</a:t>
            </a:r>
            <a:r>
              <a:rPr spc="3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records be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disclose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265" marR="5080" indent="-457200" algn="l">
              <a:lnSpc>
                <a:spcPct val="80000"/>
              </a:lnSpc>
              <a:spcBef>
                <a:spcPts val="765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4330" algn="l"/>
              </a:tabLst>
            </a:pPr>
            <a:r>
              <a:rPr lang="en-US" spc="-10" dirty="0">
                <a:latin typeface="Arial" panose="020B0604020202020204" pitchFamily="34" charset="0"/>
                <a:cs typeface="Arial" panose="020B0604020202020204" pitchFamily="34" charset="0"/>
              </a:rPr>
              <a:t>The Court shall award reasonable costs and attorney fees to the prevailing party, </a:t>
            </a:r>
            <a:r>
              <a:rPr lang="en-US" u="sng" spc="-10" dirty="0">
                <a:latin typeface="Arial" panose="020B0604020202020204" pitchFamily="34" charset="0"/>
                <a:cs typeface="Arial" panose="020B0604020202020204" pitchFamily="34" charset="0"/>
              </a:rPr>
              <a:t>if the Court finds the request or refusal to provide records was frivolously pursued</a:t>
            </a:r>
            <a:r>
              <a:rPr lang="en-US" spc="-1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5817074" y="6241245"/>
            <a:ext cx="2905125" cy="320601"/>
          </a:xfrm>
          <a:prstGeom prst="rect">
            <a:avLst/>
          </a:prstGeom>
        </p:spPr>
        <p:txBody>
          <a:bodyPr vert="horz" wrap="square" lIns="0" tIns="0" rIns="0" bIns="0" numCol="1" rtlCol="0">
            <a:spAutoFit/>
          </a:bodyPr>
          <a:lstStyle/>
          <a:p>
            <a:pPr marL="12700">
              <a:lnSpc>
                <a:spcPts val="2465"/>
              </a:lnSpc>
            </a:pPr>
            <a:r>
              <a:rPr dirty="0"/>
              <a:t>Idaho</a:t>
            </a:r>
            <a:r>
              <a:rPr spc="-5" dirty="0"/>
              <a:t> </a:t>
            </a:r>
            <a:r>
              <a:rPr dirty="0"/>
              <a:t>Code</a:t>
            </a:r>
            <a:r>
              <a:rPr spc="20" dirty="0"/>
              <a:t> </a:t>
            </a:r>
            <a:r>
              <a:rPr dirty="0"/>
              <a:t>§</a:t>
            </a:r>
            <a:r>
              <a:rPr spc="-10" dirty="0"/>
              <a:t> 74-</a:t>
            </a:r>
            <a:r>
              <a:rPr spc="-25" dirty="0"/>
              <a:t>116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824865">
              <a:lnSpc>
                <a:spcPct val="100000"/>
              </a:lnSpc>
              <a:spcBef>
                <a:spcPts val="105"/>
              </a:spcBef>
            </a:pPr>
            <a:r>
              <a:rPr dirty="0"/>
              <a:t>Miscellaneous</a:t>
            </a:r>
            <a:r>
              <a:rPr spc="-25" dirty="0"/>
              <a:t> </a:t>
            </a:r>
            <a:r>
              <a:rPr spc="-10" dirty="0"/>
              <a:t>Provisions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243191"/>
              </p:ext>
            </p:extLst>
          </p:nvPr>
        </p:nvGraphicFramePr>
        <p:xfrm>
          <a:off x="516890" y="1585068"/>
          <a:ext cx="5814693" cy="29552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7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2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59">
                <a:tc>
                  <a:txBody>
                    <a:bodyPr/>
                    <a:lstStyle/>
                    <a:p>
                      <a:pPr marL="31750">
                        <a:lnSpc>
                          <a:spcPts val="309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•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3090"/>
                        </a:lnSpc>
                      </a:pPr>
                      <a:r>
                        <a:rPr sz="2800" spc="-10" dirty="0">
                          <a:latin typeface="Arial"/>
                          <a:cs typeface="Arial"/>
                        </a:rPr>
                        <a:t>74-</a:t>
                      </a:r>
                      <a:r>
                        <a:rPr sz="2800" spc="-25" dirty="0">
                          <a:latin typeface="Arial"/>
                          <a:cs typeface="Arial"/>
                        </a:rPr>
                        <a:t>117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ts val="309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Bad</a:t>
                      </a:r>
                      <a:r>
                        <a:rPr sz="28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Faith</a:t>
                      </a:r>
                      <a:r>
                        <a:rPr sz="28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Penalty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•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800" spc="-10" dirty="0">
                          <a:latin typeface="Arial"/>
                          <a:cs typeface="Arial"/>
                        </a:rPr>
                        <a:t>74-</a:t>
                      </a:r>
                      <a:r>
                        <a:rPr sz="2800" spc="-25" dirty="0">
                          <a:latin typeface="Arial"/>
                          <a:cs typeface="Arial"/>
                        </a:rPr>
                        <a:t>118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800" spc="-10" dirty="0">
                          <a:latin typeface="Arial"/>
                          <a:cs typeface="Arial"/>
                        </a:rPr>
                        <a:t>Immunity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•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800" spc="-10" dirty="0">
                          <a:latin typeface="Arial"/>
                          <a:cs typeface="Arial"/>
                        </a:rPr>
                        <a:t>74-</a:t>
                      </a:r>
                      <a:r>
                        <a:rPr sz="2800" spc="-25" dirty="0">
                          <a:latin typeface="Arial"/>
                          <a:cs typeface="Arial"/>
                        </a:rPr>
                        <a:t>119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Agency</a:t>
                      </a:r>
                      <a:r>
                        <a:rPr sz="28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Guidelines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•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800" spc="-10" dirty="0">
                          <a:latin typeface="Arial"/>
                          <a:cs typeface="Arial"/>
                        </a:rPr>
                        <a:t>74-</a:t>
                      </a:r>
                      <a:r>
                        <a:rPr sz="2800" spc="-25" dirty="0">
                          <a:latin typeface="Arial"/>
                          <a:cs typeface="Arial"/>
                        </a:rPr>
                        <a:t>120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Mailing</a:t>
                      </a:r>
                      <a:r>
                        <a:rPr sz="28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List</a:t>
                      </a:r>
                      <a:r>
                        <a:rPr sz="28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Prohibition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31750">
                        <a:lnSpc>
                          <a:spcPts val="3295"/>
                        </a:lnSpc>
                        <a:spcBef>
                          <a:spcPts val="6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•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3295"/>
                        </a:lnSpc>
                        <a:spcBef>
                          <a:spcPts val="690"/>
                        </a:spcBef>
                      </a:pPr>
                      <a:r>
                        <a:rPr sz="2800" spc="-10" dirty="0">
                          <a:latin typeface="Arial"/>
                          <a:cs typeface="Arial"/>
                        </a:rPr>
                        <a:t>74-</a:t>
                      </a:r>
                      <a:r>
                        <a:rPr sz="2800" spc="-25" dirty="0">
                          <a:latin typeface="Arial"/>
                          <a:cs typeface="Arial"/>
                        </a:rPr>
                        <a:t>122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ts val="3295"/>
                        </a:lnSpc>
                        <a:spcBef>
                          <a:spcPts val="6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Confidentiality</a:t>
                      </a:r>
                      <a:r>
                        <a:rPr sz="28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Language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2208530">
              <a:lnSpc>
                <a:spcPct val="100000"/>
              </a:lnSpc>
              <a:spcBef>
                <a:spcPts val="105"/>
              </a:spcBef>
            </a:pPr>
            <a:r>
              <a:rPr dirty="0"/>
              <a:t>Key</a:t>
            </a:r>
            <a:r>
              <a:rPr spc="-10" dirty="0"/>
              <a:t> Definitions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9600" y="1149921"/>
            <a:ext cx="7997190" cy="4828245"/>
          </a:xfrm>
          <a:prstGeom prst="rect">
            <a:avLst/>
          </a:prstGeom>
        </p:spPr>
        <p:txBody>
          <a:bodyPr vert="horz" wrap="square" lIns="0" tIns="107950" rIns="0" bIns="0" numCol="1" rtlCol="0">
            <a:spAutoFit/>
          </a:bodyPr>
          <a:lstStyle/>
          <a:p>
            <a:pPr marL="353695" indent="-340995" algn="l">
              <a:lnSpc>
                <a:spcPct val="100000"/>
              </a:lnSpc>
              <a:spcBef>
                <a:spcPts val="850"/>
              </a:spcBef>
              <a:buChar char="•"/>
              <a:tabLst>
                <a:tab pos="353695" algn="l"/>
              </a:tabLst>
            </a:pPr>
            <a:r>
              <a:rPr sz="28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Custodian</a:t>
            </a:r>
            <a:r>
              <a:rPr lang="en-US" sz="2800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person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persons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having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personal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custody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control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public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records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 </a:t>
            </a:r>
            <a:r>
              <a:rPr sz="2800" spc="-10" dirty="0">
                <a:latin typeface="Arial"/>
                <a:cs typeface="Arial"/>
              </a:rPr>
              <a:t>question.</a:t>
            </a:r>
            <a:endParaRPr sz="2800" dirty="0">
              <a:latin typeface="Arial"/>
              <a:cs typeface="Arial"/>
            </a:endParaRPr>
          </a:p>
          <a:p>
            <a:pPr marL="353695" indent="-340995" algn="l">
              <a:lnSpc>
                <a:spcPct val="100000"/>
              </a:lnSpc>
              <a:spcBef>
                <a:spcPts val="850"/>
              </a:spcBef>
              <a:buChar char="•"/>
              <a:tabLst>
                <a:tab pos="353695" algn="l"/>
              </a:tabLst>
            </a:pPr>
            <a:r>
              <a:rPr sz="28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Writing</a:t>
            </a:r>
            <a:r>
              <a:rPr lang="en-US" sz="2800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 </a:t>
            </a:r>
            <a:r>
              <a:rPr sz="2800" dirty="0">
                <a:latin typeface="Arial"/>
                <a:cs typeface="Arial"/>
              </a:rPr>
              <a:t>Includes,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sz="2800" u="sng" dirty="0">
                <a:latin typeface="Arial"/>
                <a:cs typeface="Arial"/>
              </a:rPr>
              <a:t>but</a:t>
            </a:r>
            <a:r>
              <a:rPr lang="en-US" sz="2800" u="sng" dirty="0">
                <a:latin typeface="Arial"/>
                <a:cs typeface="Arial"/>
              </a:rPr>
              <a:t> </a:t>
            </a:r>
            <a:r>
              <a:rPr sz="2800" u="sng" dirty="0">
                <a:latin typeface="Arial"/>
                <a:cs typeface="Arial"/>
              </a:rPr>
              <a:t>is</a:t>
            </a:r>
            <a:r>
              <a:rPr lang="en-US" sz="2800" u="sng" dirty="0">
                <a:latin typeface="Arial"/>
                <a:cs typeface="Arial"/>
              </a:rPr>
              <a:t> </a:t>
            </a:r>
            <a:r>
              <a:rPr sz="2800" u="sng" dirty="0">
                <a:latin typeface="Arial"/>
                <a:cs typeface="Arial"/>
              </a:rPr>
              <a:t>not</a:t>
            </a:r>
            <a:r>
              <a:rPr sz="2800" u="sng" spc="555" dirty="0">
                <a:latin typeface="Arial"/>
                <a:cs typeface="Arial"/>
              </a:rPr>
              <a:t> </a:t>
            </a:r>
            <a:r>
              <a:rPr sz="2800" u="sng" dirty="0">
                <a:latin typeface="Arial"/>
                <a:cs typeface="Arial"/>
              </a:rPr>
              <a:t>limited</a:t>
            </a:r>
            <a:r>
              <a:rPr lang="en-US" sz="2800" u="sng" dirty="0">
                <a:latin typeface="Arial"/>
                <a:cs typeface="Arial"/>
              </a:rPr>
              <a:t> </a:t>
            </a:r>
            <a:r>
              <a:rPr sz="2800" u="sng" dirty="0">
                <a:latin typeface="Arial"/>
                <a:cs typeface="Arial"/>
              </a:rPr>
              <a:t>to</a:t>
            </a:r>
            <a:r>
              <a:rPr sz="2800" dirty="0">
                <a:latin typeface="Arial"/>
                <a:cs typeface="Arial"/>
              </a:rPr>
              <a:t>,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handwriting, </a:t>
            </a:r>
            <a:r>
              <a:rPr sz="2800" dirty="0">
                <a:latin typeface="Arial"/>
                <a:cs typeface="Arial"/>
              </a:rPr>
              <a:t>typewriting,</a:t>
            </a:r>
            <a:r>
              <a:rPr sz="2800" spc="229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printing,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sz="2800" dirty="0" err="1">
                <a:latin typeface="Arial"/>
                <a:cs typeface="Arial"/>
              </a:rPr>
              <a:t>photostating</a:t>
            </a:r>
            <a:r>
              <a:rPr sz="2800" dirty="0">
                <a:latin typeface="Arial"/>
                <a:cs typeface="Arial"/>
              </a:rPr>
              <a:t>,</a:t>
            </a:r>
            <a:r>
              <a:rPr sz="2800" spc="229" dirty="0">
                <a:latin typeface="Arial"/>
                <a:cs typeface="Arial"/>
              </a:rPr>
              <a:t>  </a:t>
            </a:r>
            <a:r>
              <a:rPr sz="2800" spc="-10" dirty="0">
                <a:latin typeface="Arial"/>
                <a:cs typeface="Arial"/>
              </a:rPr>
              <a:t>photographing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every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means of</a:t>
            </a:r>
            <a:r>
              <a:rPr sz="2800" spc="-10" dirty="0">
                <a:latin typeface="Arial"/>
                <a:cs typeface="Arial"/>
              </a:rPr>
              <a:t> recording.</a:t>
            </a:r>
            <a:r>
              <a:rPr lang="en-US" sz="2800" spc="-10" dirty="0">
                <a:latin typeface="Arial"/>
                <a:cs typeface="Arial"/>
              </a:rPr>
              <a:t> </a:t>
            </a:r>
          </a:p>
          <a:p>
            <a:pPr marL="353695" indent="-340995" algn="l">
              <a:lnSpc>
                <a:spcPct val="100000"/>
              </a:lnSpc>
              <a:spcBef>
                <a:spcPts val="850"/>
              </a:spcBef>
              <a:buChar char="•"/>
              <a:tabLst>
                <a:tab pos="353695" algn="l"/>
              </a:tabLst>
            </a:pPr>
            <a:r>
              <a:rPr lang="en-US" sz="2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State</a:t>
            </a:r>
            <a:r>
              <a:rPr lang="en-US" sz="28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en-US" sz="28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Agency</a:t>
            </a:r>
            <a:r>
              <a:rPr lang="en-US" sz="2800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 </a:t>
            </a:r>
            <a:r>
              <a:rPr lang="en-US" sz="2800" dirty="0">
                <a:latin typeface="Arial"/>
                <a:cs typeface="Arial"/>
              </a:rPr>
              <a:t>Every</a:t>
            </a:r>
            <a:r>
              <a:rPr lang="en-US" sz="2800" spc="3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state</a:t>
            </a:r>
            <a:r>
              <a:rPr lang="en-US" sz="2800" spc="3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officer,</a:t>
            </a:r>
            <a:r>
              <a:rPr lang="en-US" sz="2800" spc="2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department, division,</a:t>
            </a:r>
            <a:r>
              <a:rPr lang="en-US" sz="2800" spc="30" dirty="0">
                <a:latin typeface="Arial"/>
                <a:cs typeface="Arial"/>
              </a:rPr>
              <a:t> </a:t>
            </a:r>
            <a:r>
              <a:rPr lang="en-US" sz="2800" spc="-10" dirty="0">
                <a:latin typeface="Arial"/>
                <a:cs typeface="Arial"/>
              </a:rPr>
              <a:t>bureau, </a:t>
            </a:r>
            <a:r>
              <a:rPr lang="en-US" sz="2800" dirty="0">
                <a:latin typeface="Arial"/>
                <a:cs typeface="Arial"/>
              </a:rPr>
              <a:t>commission</a:t>
            </a:r>
            <a:r>
              <a:rPr lang="en-US" sz="2800" spc="17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and</a:t>
            </a:r>
            <a:r>
              <a:rPr lang="en-US" sz="2800" spc="18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board</a:t>
            </a:r>
            <a:r>
              <a:rPr lang="en-US" sz="2800" spc="17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or</a:t>
            </a:r>
            <a:r>
              <a:rPr lang="en-US" sz="2800" spc="17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any</a:t>
            </a:r>
            <a:r>
              <a:rPr lang="en-US" sz="2800" spc="17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committee</a:t>
            </a:r>
            <a:r>
              <a:rPr lang="en-US" sz="2800" spc="17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of</a:t>
            </a:r>
            <a:r>
              <a:rPr lang="en-US" sz="2800" spc="17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a</a:t>
            </a:r>
            <a:r>
              <a:rPr lang="en-US" sz="2800" spc="175" dirty="0">
                <a:latin typeface="Arial"/>
                <a:cs typeface="Arial"/>
              </a:rPr>
              <a:t> </a:t>
            </a:r>
            <a:r>
              <a:rPr lang="en-US" sz="2800" spc="-10" dirty="0">
                <a:latin typeface="Arial"/>
                <a:cs typeface="Arial"/>
              </a:rPr>
              <a:t>state agency.</a:t>
            </a:r>
            <a:endParaRPr lang="en-US" sz="2800" dirty="0">
              <a:latin typeface="Arial"/>
              <a:cs typeface="Arial"/>
            </a:endParaRPr>
          </a:p>
          <a:p>
            <a:pPr marL="353695" indent="-340995" algn="l">
              <a:lnSpc>
                <a:spcPct val="100000"/>
              </a:lnSpc>
              <a:spcBef>
                <a:spcPts val="1405"/>
              </a:spcBef>
              <a:buChar char="•"/>
              <a:tabLst>
                <a:tab pos="353695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1" y="5638800"/>
            <a:ext cx="7842250" cy="404470"/>
          </a:xfrm>
          <a:prstGeom prst="rect">
            <a:avLst/>
          </a:prstGeom>
        </p:spPr>
        <p:txBody>
          <a:bodyPr vert="horz" wrap="square" lIns="0" tIns="107950" rIns="0" bIns="0" numCol="1" rtlCol="0">
            <a:spAutoFit/>
          </a:bodyPr>
          <a:lstStyle/>
          <a:p>
            <a:pPr marL="1539240" marR="5080" indent="3425825" algn="l">
              <a:lnSpc>
                <a:spcPct val="80000"/>
              </a:lnSpc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10" dirty="0">
                <a:latin typeface="Arial"/>
                <a:cs typeface="Arial"/>
              </a:rPr>
              <a:t> 74-</a:t>
            </a:r>
            <a:r>
              <a:rPr sz="2400" spc="-25" dirty="0">
                <a:latin typeface="Arial"/>
                <a:cs typeface="Arial"/>
              </a:rPr>
              <a:t>101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532" y="381000"/>
            <a:ext cx="8488933" cy="635000"/>
          </a:xfrm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2208530">
              <a:lnSpc>
                <a:spcPct val="100000"/>
              </a:lnSpc>
              <a:spcBef>
                <a:spcPts val="105"/>
              </a:spcBef>
            </a:pPr>
            <a:r>
              <a:rPr dirty="0"/>
              <a:t>Key</a:t>
            </a:r>
            <a:r>
              <a:rPr spc="-10" dirty="0"/>
              <a:t> Definitions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3400" y="1084097"/>
            <a:ext cx="8283065" cy="5137304"/>
          </a:xfrm>
          <a:prstGeom prst="rect">
            <a:avLst/>
          </a:prstGeom>
        </p:spPr>
        <p:txBody>
          <a:bodyPr vert="horz" wrap="square" lIns="0" tIns="12700" rIns="0" bIns="0" numCol="1" rtlCol="0">
            <a:spAutoFit/>
          </a:bodyPr>
          <a:lstStyle/>
          <a:p>
            <a:pPr marL="354965" indent="-342265" algn="l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u="sng" dirty="0">
                <a:uFill>
                  <a:solidFill>
                    <a:srgbClr val="000000"/>
                  </a:solidFill>
                </a:uFill>
              </a:rPr>
              <a:t>Public</a:t>
            </a:r>
            <a:r>
              <a:rPr u="sng" spc="-3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</a:rPr>
              <a:t>Agency</a:t>
            </a:r>
            <a:r>
              <a:rPr lang="en-US" spc="-10" dirty="0">
                <a:uFill>
                  <a:solidFill>
                    <a:srgbClr val="000000"/>
                  </a:solidFill>
                </a:uFill>
              </a:rPr>
              <a:t>: </a:t>
            </a:r>
            <a:r>
              <a:rPr dirty="0"/>
              <a:t>Any</a:t>
            </a:r>
            <a:r>
              <a:rPr spc="-20" dirty="0"/>
              <a:t> </a:t>
            </a:r>
            <a:r>
              <a:rPr dirty="0"/>
              <a:t>state</a:t>
            </a:r>
            <a:r>
              <a:rPr spc="-20" dirty="0"/>
              <a:t> </a:t>
            </a:r>
            <a:r>
              <a:rPr dirty="0"/>
              <a:t>or</a:t>
            </a:r>
            <a:r>
              <a:rPr spc="-20" dirty="0"/>
              <a:t> </a:t>
            </a:r>
            <a:r>
              <a:rPr dirty="0"/>
              <a:t>local</a:t>
            </a:r>
            <a:r>
              <a:rPr spc="10" dirty="0"/>
              <a:t> </a:t>
            </a:r>
            <a:r>
              <a:rPr dirty="0"/>
              <a:t>agency as</a:t>
            </a:r>
            <a:r>
              <a:rPr spc="-20" dirty="0"/>
              <a:t> </a:t>
            </a:r>
            <a:r>
              <a:rPr dirty="0"/>
              <a:t>defined</a:t>
            </a:r>
            <a:r>
              <a:rPr spc="5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this</a:t>
            </a:r>
            <a:r>
              <a:rPr spc="-10" dirty="0"/>
              <a:t> section.</a:t>
            </a:r>
            <a:endParaRPr dirty="0"/>
          </a:p>
          <a:p>
            <a:pPr marL="354965" indent="-342265" algn="l">
              <a:lnSpc>
                <a:spcPct val="100000"/>
              </a:lnSpc>
              <a:spcBef>
                <a:spcPts val="1645"/>
              </a:spcBef>
              <a:buChar char="•"/>
              <a:tabLst>
                <a:tab pos="354965" algn="l"/>
              </a:tabLst>
            </a:pPr>
            <a:r>
              <a:rPr u="sng" dirty="0">
                <a:uFill>
                  <a:solidFill>
                    <a:srgbClr val="000000"/>
                  </a:solidFill>
                </a:uFill>
              </a:rPr>
              <a:t>Public</a:t>
            </a:r>
            <a:r>
              <a:rPr u="sng" spc="-3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</a:rPr>
              <a:t>Official</a:t>
            </a:r>
            <a:r>
              <a:rPr lang="en-US" spc="-10" dirty="0">
                <a:uFill>
                  <a:solidFill>
                    <a:srgbClr val="000000"/>
                  </a:solidFill>
                </a:uFill>
              </a:rPr>
              <a:t>: </a:t>
            </a:r>
            <a:r>
              <a:rPr dirty="0"/>
              <a:t>Any</a:t>
            </a:r>
            <a:r>
              <a:rPr spc="114" dirty="0"/>
              <a:t> </a:t>
            </a:r>
            <a:r>
              <a:rPr dirty="0"/>
              <a:t>state,</a:t>
            </a:r>
            <a:r>
              <a:rPr spc="114" dirty="0"/>
              <a:t> </a:t>
            </a:r>
            <a:r>
              <a:rPr dirty="0"/>
              <a:t>county,</a:t>
            </a:r>
            <a:r>
              <a:rPr spc="135" dirty="0"/>
              <a:t> </a:t>
            </a:r>
            <a:r>
              <a:rPr dirty="0"/>
              <a:t>local</a:t>
            </a:r>
            <a:r>
              <a:rPr spc="125" dirty="0"/>
              <a:t> </a:t>
            </a:r>
            <a:r>
              <a:rPr dirty="0"/>
              <a:t>district,</a:t>
            </a:r>
            <a:r>
              <a:rPr spc="125" dirty="0"/>
              <a:t> </a:t>
            </a:r>
            <a:r>
              <a:rPr dirty="0"/>
              <a:t>independent</a:t>
            </a:r>
            <a:r>
              <a:rPr spc="125" dirty="0"/>
              <a:t> </a:t>
            </a:r>
            <a:r>
              <a:rPr dirty="0"/>
              <a:t>public</a:t>
            </a:r>
            <a:r>
              <a:rPr spc="130" dirty="0"/>
              <a:t> </a:t>
            </a:r>
            <a:r>
              <a:rPr spc="-20" dirty="0"/>
              <a:t>body </a:t>
            </a:r>
            <a:r>
              <a:rPr dirty="0"/>
              <a:t>corporate</a:t>
            </a:r>
            <a:r>
              <a:rPr spc="560" dirty="0"/>
              <a:t> </a:t>
            </a:r>
            <a:r>
              <a:rPr dirty="0"/>
              <a:t>and</a:t>
            </a:r>
            <a:r>
              <a:rPr spc="555" dirty="0"/>
              <a:t> </a:t>
            </a:r>
            <a:r>
              <a:rPr dirty="0"/>
              <a:t>politic</a:t>
            </a:r>
            <a:r>
              <a:rPr spc="555" dirty="0"/>
              <a:t> </a:t>
            </a:r>
            <a:r>
              <a:rPr dirty="0"/>
              <a:t>or</a:t>
            </a:r>
            <a:r>
              <a:rPr spc="555" dirty="0"/>
              <a:t> </a:t>
            </a:r>
            <a:r>
              <a:rPr dirty="0"/>
              <a:t>governmental</a:t>
            </a:r>
            <a:r>
              <a:rPr lang="en-US" dirty="0"/>
              <a:t> </a:t>
            </a:r>
            <a:r>
              <a:rPr dirty="0"/>
              <a:t>official</a:t>
            </a:r>
            <a:r>
              <a:rPr lang="en-US" dirty="0"/>
              <a:t> </a:t>
            </a:r>
            <a:r>
              <a:rPr spc="-25" dirty="0"/>
              <a:t>or </a:t>
            </a:r>
            <a:r>
              <a:rPr dirty="0"/>
              <a:t>employee,</a:t>
            </a:r>
            <a:r>
              <a:rPr spc="-20" dirty="0"/>
              <a:t> </a:t>
            </a:r>
            <a:r>
              <a:rPr dirty="0"/>
              <a:t>whether</a:t>
            </a:r>
            <a:r>
              <a:rPr lang="en-US" dirty="0"/>
              <a:t> </a:t>
            </a:r>
            <a:r>
              <a:rPr dirty="0"/>
              <a:t>elected,</a:t>
            </a:r>
            <a:r>
              <a:rPr spc="-15" dirty="0"/>
              <a:t> </a:t>
            </a:r>
            <a:r>
              <a:rPr dirty="0"/>
              <a:t>appointed</a:t>
            </a:r>
            <a:r>
              <a:rPr spc="5" dirty="0"/>
              <a:t> </a:t>
            </a:r>
            <a:r>
              <a:rPr dirty="0"/>
              <a:t>or</a:t>
            </a:r>
            <a:r>
              <a:rPr spc="-25" dirty="0"/>
              <a:t> </a:t>
            </a:r>
            <a:r>
              <a:rPr spc="-10" dirty="0"/>
              <a:t>hired.</a:t>
            </a:r>
            <a:endParaRPr dirty="0"/>
          </a:p>
          <a:p>
            <a:pPr marL="354965" indent="-342265" algn="l">
              <a:lnSpc>
                <a:spcPct val="100000"/>
              </a:lnSpc>
              <a:spcBef>
                <a:spcPts val="1445"/>
              </a:spcBef>
              <a:buChar char="•"/>
              <a:tabLst>
                <a:tab pos="354965" algn="l"/>
              </a:tabLst>
            </a:pPr>
            <a:r>
              <a:rPr u="sng" dirty="0">
                <a:uFill>
                  <a:solidFill>
                    <a:srgbClr val="000000"/>
                  </a:solidFill>
                </a:uFill>
              </a:rPr>
              <a:t>Public</a:t>
            </a:r>
            <a:r>
              <a:rPr u="sng" spc="-3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</a:rPr>
              <a:t>Record</a:t>
            </a:r>
            <a:r>
              <a:rPr lang="en-US" spc="-10" dirty="0">
                <a:uFill>
                  <a:solidFill>
                    <a:srgbClr val="000000"/>
                  </a:solidFill>
                </a:uFill>
              </a:rPr>
              <a:t>: </a:t>
            </a:r>
            <a:r>
              <a:rPr dirty="0"/>
              <a:t>Any</a:t>
            </a:r>
            <a:r>
              <a:rPr spc="40" dirty="0"/>
              <a:t> </a:t>
            </a:r>
            <a:r>
              <a:rPr dirty="0"/>
              <a:t>writing</a:t>
            </a:r>
            <a:r>
              <a:rPr spc="60" dirty="0"/>
              <a:t> </a:t>
            </a:r>
            <a:r>
              <a:rPr dirty="0"/>
              <a:t>containing</a:t>
            </a:r>
            <a:r>
              <a:rPr spc="60" dirty="0"/>
              <a:t> </a:t>
            </a:r>
            <a:r>
              <a:rPr dirty="0"/>
              <a:t>information</a:t>
            </a:r>
            <a:r>
              <a:rPr spc="45" dirty="0"/>
              <a:t> </a:t>
            </a:r>
            <a:r>
              <a:rPr u="sng" dirty="0"/>
              <a:t>relating</a:t>
            </a:r>
            <a:r>
              <a:rPr lang="en-US" u="sng" dirty="0"/>
              <a:t> </a:t>
            </a:r>
            <a:r>
              <a:rPr u="sng" dirty="0"/>
              <a:t>to</a:t>
            </a:r>
            <a:r>
              <a:rPr lang="en-US" u="sng" dirty="0"/>
              <a:t> </a:t>
            </a:r>
            <a:r>
              <a:rPr u="sng" dirty="0"/>
              <a:t>the</a:t>
            </a:r>
            <a:r>
              <a:rPr u="sng" spc="50" dirty="0"/>
              <a:t> </a:t>
            </a:r>
            <a:r>
              <a:rPr u="sng" spc="-10" dirty="0"/>
              <a:t>conduct</a:t>
            </a:r>
            <a:r>
              <a:rPr lang="en-US" u="sng" spc="-10" dirty="0"/>
              <a:t> </a:t>
            </a:r>
            <a:r>
              <a:rPr u="sng" dirty="0"/>
              <a:t>or</a:t>
            </a:r>
            <a:r>
              <a:rPr lang="en-US" u="sng" spc="160" dirty="0"/>
              <a:t> </a:t>
            </a:r>
            <a:r>
              <a:rPr u="sng" dirty="0"/>
              <a:t>administration</a:t>
            </a:r>
            <a:r>
              <a:rPr lang="en-US" u="sng" dirty="0"/>
              <a:t> </a:t>
            </a:r>
            <a:r>
              <a:rPr u="sng" dirty="0"/>
              <a:t>of</a:t>
            </a:r>
            <a:r>
              <a:rPr lang="en-US" u="sng" dirty="0"/>
              <a:t> </a:t>
            </a:r>
            <a:r>
              <a:rPr u="sng" dirty="0"/>
              <a:t>the</a:t>
            </a:r>
            <a:r>
              <a:rPr u="sng" spc="160" dirty="0"/>
              <a:t> </a:t>
            </a:r>
            <a:r>
              <a:rPr u="sng" dirty="0"/>
              <a:t>public's</a:t>
            </a:r>
            <a:r>
              <a:rPr u="sng" spc="160" dirty="0"/>
              <a:t> </a:t>
            </a:r>
            <a:r>
              <a:rPr u="sng" dirty="0"/>
              <a:t>business</a:t>
            </a:r>
            <a:r>
              <a:rPr dirty="0"/>
              <a:t>.</a:t>
            </a:r>
            <a:r>
              <a:rPr lang="en-US" spc="165" dirty="0"/>
              <a:t> Not including p</a:t>
            </a:r>
            <a:r>
              <a:rPr spc="-10" dirty="0">
                <a:latin typeface="Arial"/>
                <a:cs typeface="Arial"/>
              </a:rPr>
              <a:t>ersonal </a:t>
            </a:r>
            <a:r>
              <a:rPr dirty="0">
                <a:latin typeface="Arial"/>
                <a:cs typeface="Arial"/>
              </a:rPr>
              <a:t>notes</a:t>
            </a:r>
            <a:r>
              <a:rPr spc="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created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by</a:t>
            </a:r>
            <a:r>
              <a:rPr spc="8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public</a:t>
            </a:r>
            <a:r>
              <a:rPr spc="10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official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for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own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use</a:t>
            </a:r>
            <a:r>
              <a:rPr spc="11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unless </a:t>
            </a:r>
            <a:r>
              <a:rPr dirty="0">
                <a:latin typeface="Arial"/>
                <a:cs typeface="Arial"/>
              </a:rPr>
              <a:t>notes</a:t>
            </a:r>
            <a:r>
              <a:rPr spc="-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shared</a:t>
            </a:r>
            <a:r>
              <a:rPr spc="-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with</a:t>
            </a:r>
            <a:r>
              <a:rPr spc="-5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others/entity.</a:t>
            </a:r>
            <a:endParaRPr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19800" y="6316699"/>
            <a:ext cx="2889250" cy="320601"/>
          </a:xfrm>
          <a:prstGeom prst="rect">
            <a:avLst/>
          </a:prstGeom>
        </p:spPr>
        <p:txBody>
          <a:bodyPr vert="horz" wrap="square" lIns="0" tIns="0" rIns="0" bIns="0" numCol="1" rtlCol="0">
            <a:spAutoFit/>
          </a:bodyPr>
          <a:lstStyle/>
          <a:p>
            <a:pPr marL="12700">
              <a:lnSpc>
                <a:spcPts val="2465"/>
              </a:lnSpc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10" dirty="0">
                <a:latin typeface="Arial"/>
                <a:cs typeface="Arial"/>
              </a:rPr>
              <a:t> 74-</a:t>
            </a:r>
            <a:r>
              <a:rPr sz="2400" spc="-25" dirty="0">
                <a:latin typeface="Arial"/>
                <a:cs typeface="Arial"/>
              </a:rPr>
              <a:t>101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65FEB-F8E9-1E9B-F290-B6AFEBDBA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33" y="381000"/>
            <a:ext cx="8488933" cy="677108"/>
          </a:xfrm>
        </p:spPr>
        <p:txBody>
          <a:bodyPr/>
          <a:lstStyle/>
          <a:p>
            <a:pPr algn="ctr"/>
            <a:r>
              <a:rPr lang="en-US" dirty="0"/>
              <a:t>Key</a:t>
            </a:r>
            <a:r>
              <a:rPr lang="en-US" spc="-10" dirty="0"/>
              <a:t> Definitions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340EE-536F-7BD4-8DFA-0022C534F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257" y="1058108"/>
            <a:ext cx="8071484" cy="5860579"/>
          </a:xfrm>
        </p:spPr>
        <p:txBody>
          <a:bodyPr/>
          <a:lstStyle/>
          <a:p>
            <a:pPr algn="l"/>
            <a:r>
              <a:rPr lang="en-US" u="sng" dirty="0"/>
              <a:t>Resident</a:t>
            </a:r>
            <a:r>
              <a:rPr lang="en-US" dirty="0"/>
              <a:t>:</a:t>
            </a:r>
            <a:endParaRPr lang="en-US" u="sng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A person whose domicile has been within Idaho continuously for a period of at least thirty (30) days, excluding a full-time student who is a resident of another state, and shall also include a domestic entity as provided in section </a:t>
            </a:r>
            <a:r>
              <a:rPr lang="en-US" u="sng" dirty="0">
                <a:hlinkClick r:id="rId2"/>
              </a:rPr>
              <a:t>30-21-102</a:t>
            </a:r>
            <a:r>
              <a:rPr lang="en-US" dirty="0"/>
              <a:t>, Idaho Code.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Establishment of residency shall include a spouse and dependent children who reside with that person in the domicile. A domicile shall not be a person’s workplace, vacation residence, or part-time residence. </a:t>
            </a:r>
          </a:p>
          <a:p>
            <a:pPr marL="12700" algn="r">
              <a:lnSpc>
                <a:spcPts val="2465"/>
              </a:lnSpc>
            </a:pPr>
            <a:r>
              <a:rPr lang="pt-BR" sz="2400" dirty="0"/>
              <a:t>Idaho</a:t>
            </a:r>
            <a:r>
              <a:rPr lang="pt-BR" sz="2400" spc="-15" dirty="0"/>
              <a:t> </a:t>
            </a:r>
            <a:r>
              <a:rPr lang="pt-BR" sz="2400" dirty="0"/>
              <a:t>Code</a:t>
            </a:r>
            <a:r>
              <a:rPr lang="pt-BR" sz="2400" spc="15" dirty="0"/>
              <a:t> </a:t>
            </a:r>
            <a:r>
              <a:rPr lang="pt-BR" sz="2400" dirty="0"/>
              <a:t>§</a:t>
            </a:r>
            <a:r>
              <a:rPr lang="pt-BR" sz="2400" spc="-5" dirty="0"/>
              <a:t> </a:t>
            </a:r>
            <a:r>
              <a:rPr lang="pt-BR" sz="2400" spc="-10" dirty="0"/>
              <a:t>74-</a:t>
            </a:r>
            <a:r>
              <a:rPr lang="pt-BR" sz="2400" dirty="0"/>
              <a:t>101</a:t>
            </a:r>
          </a:p>
          <a:p>
            <a:pPr marL="460375" algn="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6769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marL="1961514">
              <a:lnSpc>
                <a:spcPct val="100000"/>
              </a:lnSpc>
              <a:spcBef>
                <a:spcPts val="105"/>
              </a:spcBef>
            </a:pPr>
            <a:r>
              <a:rPr dirty="0"/>
              <a:t>Right</a:t>
            </a:r>
            <a:r>
              <a:rPr spc="-25" dirty="0"/>
              <a:t> </a:t>
            </a:r>
            <a:r>
              <a:rPr dirty="0"/>
              <a:t>to</a:t>
            </a:r>
            <a:r>
              <a:rPr spc="-20" dirty="0"/>
              <a:t> </a:t>
            </a:r>
            <a:r>
              <a:rPr spc="-10" dirty="0"/>
              <a:t>Examine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7526" y="1314959"/>
            <a:ext cx="8068945" cy="3394519"/>
          </a:xfrm>
          <a:prstGeom prst="rect">
            <a:avLst/>
          </a:prstGeom>
        </p:spPr>
        <p:txBody>
          <a:bodyPr vert="horz" wrap="square" lIns="0" tIns="59690" rIns="0" bIns="0" numCol="1" rtlCol="0">
            <a:spAutoFit/>
          </a:bodyPr>
          <a:lstStyle/>
          <a:p>
            <a:pPr marL="355600" marR="5080" indent="-343535" algn="l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Every</a:t>
            </a:r>
            <a:r>
              <a:rPr sz="2800" spc="1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person</a:t>
            </a:r>
            <a:r>
              <a:rPr sz="2800" spc="1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has</a:t>
            </a:r>
            <a:r>
              <a:rPr sz="2800" spc="1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1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right</a:t>
            </a:r>
            <a:r>
              <a:rPr sz="2800" spc="1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1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examine</a:t>
            </a:r>
            <a:r>
              <a:rPr sz="2800" spc="1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1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take</a:t>
            </a:r>
            <a:r>
              <a:rPr sz="2800" spc="165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copy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public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state.</a:t>
            </a:r>
            <a:endParaRPr lang="en-US" sz="2800" spc="-10" dirty="0">
              <a:latin typeface="Arial"/>
              <a:cs typeface="Arial"/>
            </a:endParaRPr>
          </a:p>
          <a:p>
            <a:pPr marL="355600" marR="5080" indent="-343535" algn="l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r>
              <a:rPr lang="en-US" sz="2800" spc="-10" dirty="0">
                <a:latin typeface="Arial"/>
                <a:cs typeface="Arial"/>
              </a:rPr>
              <a:t>Delivery of requested public records may be made by e-mail.</a:t>
            </a:r>
          </a:p>
          <a:p>
            <a:pPr marL="355600" marR="5080" indent="-343535" algn="l">
              <a:lnSpc>
                <a:spcPts val="3030"/>
              </a:lnSpc>
              <a:spcBef>
                <a:spcPts val="470"/>
              </a:spcBef>
              <a:buFontTx/>
              <a:buChar char="•"/>
              <a:tabLst>
                <a:tab pos="355600" algn="l"/>
              </a:tabLst>
            </a:pPr>
            <a:r>
              <a:rPr lang="en-US" sz="2800" spc="-10" dirty="0">
                <a:latin typeface="Arial"/>
                <a:cs typeface="Arial"/>
              </a:rPr>
              <a:t>Examination </a:t>
            </a:r>
            <a:r>
              <a:rPr lang="en-US" sz="2800" spc="-25" dirty="0">
                <a:latin typeface="Arial"/>
                <a:cs typeface="Arial"/>
              </a:rPr>
              <a:t>of </a:t>
            </a:r>
            <a:r>
              <a:rPr lang="en-US" sz="2800" spc="-10" dirty="0">
                <a:latin typeface="Arial"/>
                <a:cs typeface="Arial"/>
              </a:rPr>
              <a:t>public records </a:t>
            </a:r>
            <a:r>
              <a:rPr lang="en-US" sz="2800" spc="-20" dirty="0">
                <a:latin typeface="Arial"/>
                <a:cs typeface="Arial"/>
              </a:rPr>
              <a:t>must </a:t>
            </a:r>
            <a:r>
              <a:rPr lang="en-US" sz="2800" spc="-25" dirty="0">
                <a:latin typeface="Arial"/>
                <a:cs typeface="Arial"/>
              </a:rPr>
              <a:t>be </a:t>
            </a:r>
            <a:r>
              <a:rPr lang="en-US" sz="2800" spc="-10" dirty="0">
                <a:latin typeface="Arial"/>
                <a:cs typeface="Arial"/>
              </a:rPr>
              <a:t>conducted during regular office</a:t>
            </a:r>
            <a:r>
              <a:rPr lang="en-US" sz="2800" dirty="0">
                <a:latin typeface="Arial"/>
                <a:cs typeface="Arial"/>
              </a:rPr>
              <a:t>	</a:t>
            </a:r>
            <a:r>
              <a:rPr lang="en-US" sz="2800" spc="-25" dirty="0">
                <a:latin typeface="Arial"/>
                <a:cs typeface="Arial"/>
              </a:rPr>
              <a:t>or </a:t>
            </a:r>
            <a:r>
              <a:rPr lang="en-US" sz="2800" spc="-10" dirty="0">
                <a:latin typeface="Arial"/>
                <a:cs typeface="Arial"/>
              </a:rPr>
              <a:t>working hours. </a:t>
            </a:r>
            <a:r>
              <a:rPr lang="en-US" sz="2800" dirty="0">
                <a:latin typeface="Arial"/>
                <a:cs typeface="Arial"/>
              </a:rPr>
              <a:t>	</a:t>
            </a:r>
          </a:p>
          <a:p>
            <a:pPr marL="12065" marR="5080">
              <a:lnSpc>
                <a:spcPts val="3030"/>
              </a:lnSpc>
              <a:spcBef>
                <a:spcPts val="470"/>
              </a:spcBef>
              <a:tabLst>
                <a:tab pos="355600" algn="l"/>
              </a:tabLst>
            </a:pPr>
            <a:endParaRPr lang="en-US" sz="2800" spc="-10" dirty="0">
              <a:latin typeface="Arial"/>
              <a:cs typeface="Arial"/>
            </a:endParaRPr>
          </a:p>
          <a:p>
            <a:pPr marL="355600" marR="5080" indent="-343535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44666" y="6096000"/>
            <a:ext cx="2971800" cy="320601"/>
          </a:xfrm>
          <a:prstGeom prst="rect">
            <a:avLst/>
          </a:prstGeom>
        </p:spPr>
        <p:txBody>
          <a:bodyPr vert="horz" wrap="square" lIns="0" tIns="0" rIns="0" bIns="0" numCol="1" rtlCol="0">
            <a:spAutoFit/>
          </a:bodyPr>
          <a:lstStyle/>
          <a:p>
            <a:pPr marL="12700">
              <a:lnSpc>
                <a:spcPts val="2465"/>
              </a:lnSpc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74-</a:t>
            </a:r>
            <a:r>
              <a:rPr sz="2400" dirty="0">
                <a:latin typeface="Arial"/>
                <a:cs typeface="Arial"/>
              </a:rPr>
              <a:t>102</a:t>
            </a:r>
            <a:endParaRPr lang="en-US" sz="2400" spc="5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F7D37-0B8E-BE58-D14B-E52BB2288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B383A7D-CD49-4555-E931-F97A348A2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7533" y="514921"/>
            <a:ext cx="8488933" cy="690574"/>
          </a:xfrm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Submitting a Request</a:t>
            </a:r>
            <a:endParaRPr spc="-1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C2AC741-3935-CFB5-5E39-E559B374AC43}"/>
              </a:ext>
            </a:extLst>
          </p:cNvPr>
          <p:cNvSpPr txBox="1"/>
          <p:nvPr/>
        </p:nvSpPr>
        <p:spPr>
          <a:xfrm>
            <a:off x="537526" y="1314959"/>
            <a:ext cx="8068945" cy="3715120"/>
          </a:xfrm>
          <a:prstGeom prst="rect">
            <a:avLst/>
          </a:prstGeom>
        </p:spPr>
        <p:txBody>
          <a:bodyPr vert="horz" wrap="square" lIns="0" tIns="59690" rIns="0" bIns="0" numCol="1" rtlCol="0">
            <a:spAutoFit/>
          </a:bodyPr>
          <a:lstStyle/>
          <a:p>
            <a:pPr marL="355600" marR="5080" indent="-343535" algn="l">
              <a:lnSpc>
                <a:spcPts val="3030"/>
              </a:lnSpc>
              <a:spcBef>
                <a:spcPts val="470"/>
              </a:spcBef>
              <a:buFontTx/>
              <a:buChar char="•"/>
              <a:tabLst>
                <a:tab pos="355600" algn="l"/>
              </a:tabLst>
            </a:pPr>
            <a:r>
              <a:rPr lang="en-US" sz="2800" spc="-10" dirty="0">
                <a:latin typeface="Arial"/>
                <a:cs typeface="Arial"/>
              </a:rPr>
              <a:t>Requests must be submitted to the agency’s designated records custodian.</a:t>
            </a:r>
            <a:endParaRPr lang="en-US" sz="2800" dirty="0">
              <a:latin typeface="Arial"/>
              <a:cs typeface="Arial"/>
            </a:endParaRPr>
          </a:p>
          <a:p>
            <a:pPr marL="355600" marR="5080" indent="-343535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r>
              <a:rPr lang="en-US" sz="2800" dirty="0"/>
              <a:t>Agency may require requests be submitted in a writing that specifically describes the subject matter and records sought, including a specific date range for when the records sought were created. </a:t>
            </a:r>
          </a:p>
          <a:p>
            <a:pPr marL="355600" marR="5080" indent="-343535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r>
              <a:rPr lang="en-US" sz="2800" dirty="0"/>
              <a:t>Requests shall be as specific as possible. </a:t>
            </a:r>
          </a:p>
          <a:p>
            <a:pPr marL="355600" marR="5080" indent="-343535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974D62E7-DB23-DA97-6B1D-804A83F1198A}"/>
              </a:ext>
            </a:extLst>
          </p:cNvPr>
          <p:cNvSpPr txBox="1"/>
          <p:nvPr/>
        </p:nvSpPr>
        <p:spPr>
          <a:xfrm>
            <a:off x="5844666" y="5791200"/>
            <a:ext cx="2971800" cy="320601"/>
          </a:xfrm>
          <a:prstGeom prst="rect">
            <a:avLst/>
          </a:prstGeom>
        </p:spPr>
        <p:txBody>
          <a:bodyPr vert="horz" wrap="square" lIns="0" tIns="0" rIns="0" bIns="0" numCol="1" rtlCol="0">
            <a:spAutoFit/>
          </a:bodyPr>
          <a:lstStyle/>
          <a:p>
            <a:pPr marL="12700">
              <a:lnSpc>
                <a:spcPts val="2465"/>
              </a:lnSpc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74-</a:t>
            </a:r>
            <a:r>
              <a:rPr sz="2400" dirty="0">
                <a:latin typeface="Arial"/>
                <a:cs typeface="Arial"/>
              </a:rPr>
              <a:t>102</a:t>
            </a:r>
            <a:r>
              <a:rPr lang="en-US" sz="2400" spc="-30" dirty="0">
                <a:latin typeface="Arial"/>
                <a:cs typeface="Arial"/>
              </a:rPr>
              <a:t> 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114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7DBCB-AEDA-638E-544D-96D400BBE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025A8A3-D24B-C850-6C89-87D22CBEE08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7533" y="514921"/>
            <a:ext cx="8488933" cy="690574"/>
          </a:xfrm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Submitting a Request</a:t>
            </a:r>
            <a:endParaRPr spc="-1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98A6CE3-41F9-25E0-F46A-6916D59EF34D}"/>
              </a:ext>
            </a:extLst>
          </p:cNvPr>
          <p:cNvSpPr txBox="1"/>
          <p:nvPr/>
        </p:nvSpPr>
        <p:spPr>
          <a:xfrm>
            <a:off x="537526" y="1314959"/>
            <a:ext cx="8068945" cy="4099840"/>
          </a:xfrm>
          <a:prstGeom prst="rect">
            <a:avLst/>
          </a:prstGeom>
        </p:spPr>
        <p:txBody>
          <a:bodyPr vert="horz" wrap="square" lIns="0" tIns="59690" rIns="0" bIns="0" numCol="1" rtlCol="0">
            <a:spAutoFit/>
          </a:bodyPr>
          <a:lstStyle/>
          <a:p>
            <a:pPr marL="355600" marR="5080" indent="-355600">
              <a:lnSpc>
                <a:spcPts val="3030"/>
              </a:lnSpc>
              <a:spcBef>
                <a:spcPts val="470"/>
              </a:spcBef>
              <a:buChar char="•"/>
              <a:tabLst>
                <a:tab pos="346075" algn="l"/>
              </a:tabLst>
            </a:pPr>
            <a:r>
              <a:rPr lang="en-US" sz="2800" dirty="0"/>
              <a:t>Requests shall describe records sought in sufficient detail to enable the public body to locate such records </a:t>
            </a:r>
            <a:r>
              <a:rPr lang="en-US" sz="2800" u="sng" dirty="0"/>
              <a:t>with reasonable effort</a:t>
            </a:r>
            <a:r>
              <a:rPr lang="en-US" sz="2800" dirty="0"/>
              <a:t>. </a:t>
            </a:r>
          </a:p>
          <a:p>
            <a:pPr marL="355600" marR="5080" indent="-355600">
              <a:lnSpc>
                <a:spcPts val="3030"/>
              </a:lnSpc>
              <a:spcBef>
                <a:spcPts val="470"/>
              </a:spcBef>
              <a:buChar char="•"/>
              <a:tabLst>
                <a:tab pos="346075" algn="l"/>
              </a:tabLst>
            </a:pPr>
            <a:r>
              <a:rPr lang="en-US" sz="2800" dirty="0"/>
              <a:t>Requests shall include the requester’s name, mailing address, email address, and telephone number.</a:t>
            </a:r>
          </a:p>
          <a:p>
            <a:pPr marL="355600" marR="5080" lvl="4" indent="-355600">
              <a:lnSpc>
                <a:spcPts val="3030"/>
              </a:lnSpc>
              <a:spcBef>
                <a:spcPts val="470"/>
              </a:spcBef>
              <a:buFont typeface="Arial" panose="020B0604020202020204" pitchFamily="34" charset="0"/>
              <a:buChar char="•"/>
              <a:tabLst>
                <a:tab pos="346075" algn="l"/>
              </a:tabLst>
            </a:pPr>
            <a:r>
              <a:rPr lang="en-US" sz="2800" dirty="0"/>
              <a:t>Request shall include a written declaration by the requestor attesting or affirming under oath whether the requester is a resident.</a:t>
            </a:r>
            <a:endParaRPr lang="en-US" sz="2800" spc="-10" dirty="0">
              <a:latin typeface="Arial"/>
              <a:cs typeface="Arial"/>
            </a:endParaRPr>
          </a:p>
          <a:p>
            <a:pPr marL="355600" marR="5080" indent="-343535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6941F0D9-16F0-97D4-B366-CC5EA636DAE8}"/>
              </a:ext>
            </a:extLst>
          </p:cNvPr>
          <p:cNvSpPr txBox="1"/>
          <p:nvPr/>
        </p:nvSpPr>
        <p:spPr>
          <a:xfrm>
            <a:off x="5871666" y="5867400"/>
            <a:ext cx="2971800" cy="320601"/>
          </a:xfrm>
          <a:prstGeom prst="rect">
            <a:avLst/>
          </a:prstGeom>
        </p:spPr>
        <p:txBody>
          <a:bodyPr vert="horz" wrap="square" lIns="0" tIns="0" rIns="0" bIns="0" numCol="1" rtlCol="0">
            <a:spAutoFit/>
          </a:bodyPr>
          <a:lstStyle/>
          <a:p>
            <a:pPr marL="12700">
              <a:lnSpc>
                <a:spcPts val="2465"/>
              </a:lnSpc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74-</a:t>
            </a:r>
            <a:r>
              <a:rPr sz="2400" dirty="0">
                <a:latin typeface="Arial"/>
                <a:cs typeface="Arial"/>
              </a:rPr>
              <a:t>102</a:t>
            </a:r>
          </a:p>
        </p:txBody>
      </p:sp>
    </p:spTree>
    <p:extLst>
      <p:ext uri="{BB962C8B-B14F-4D97-AF65-F5344CB8AC3E}">
        <p14:creationId xmlns:p14="http://schemas.microsoft.com/office/powerpoint/2010/main" val="2272750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45FED-4B2D-413A-2A87-9F4A5D3B1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2855C9E-F96E-43CC-2EE5-687E48673B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7533" y="514921"/>
            <a:ext cx="8488933" cy="690574"/>
          </a:xfrm>
          <a:prstGeom prst="rect">
            <a:avLst/>
          </a:prstGeom>
        </p:spPr>
        <p:txBody>
          <a:bodyPr vert="horz" wrap="square" lIns="0" tIns="13335" rIns="0" bIns="0" numCol="1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Inquiries re: Request</a:t>
            </a:r>
            <a:endParaRPr spc="-1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F630D4B-5049-732B-5434-93914E3C8852}"/>
              </a:ext>
            </a:extLst>
          </p:cNvPr>
          <p:cNvSpPr txBox="1"/>
          <p:nvPr/>
        </p:nvSpPr>
        <p:spPr>
          <a:xfrm>
            <a:off x="537526" y="1314959"/>
            <a:ext cx="8068945" cy="4163960"/>
          </a:xfrm>
          <a:prstGeom prst="rect">
            <a:avLst/>
          </a:prstGeom>
        </p:spPr>
        <p:txBody>
          <a:bodyPr vert="horz" wrap="square" lIns="0" tIns="59690" rIns="0" bIns="0" numCol="1" rtlCol="0">
            <a:spAutoFit/>
          </a:bodyPr>
          <a:lstStyle/>
          <a:p>
            <a:pPr marL="12065" marR="5080" algn="l">
              <a:lnSpc>
                <a:spcPts val="3030"/>
              </a:lnSpc>
              <a:spcBef>
                <a:spcPts val="470"/>
              </a:spcBef>
              <a:tabLst>
                <a:tab pos="355600" algn="l"/>
              </a:tabLst>
            </a:pPr>
            <a:r>
              <a:rPr lang="en-US" sz="2800" spc="-10" dirty="0">
                <a:latin typeface="Arial"/>
                <a:cs typeface="Arial"/>
              </a:rPr>
              <a:t>The records custodian shall make no inquiry of a requestor, except:</a:t>
            </a:r>
          </a:p>
          <a:p>
            <a:pPr marL="460375" marR="5080" lvl="8" algn="l">
              <a:lnSpc>
                <a:spcPts val="3030"/>
              </a:lnSpc>
              <a:spcBef>
                <a:spcPts val="470"/>
              </a:spcBef>
              <a:tabLst>
                <a:tab pos="355600" algn="l"/>
              </a:tabLst>
            </a:pPr>
            <a:r>
              <a:rPr lang="en-US" sz="2800" spc="-10" dirty="0">
                <a:latin typeface="Arial"/>
                <a:cs typeface="Arial"/>
              </a:rPr>
              <a:t>(a)  To verify the identity of the requester; or</a:t>
            </a:r>
          </a:p>
          <a:p>
            <a:pPr marL="460375" marR="5080" lvl="1" algn="l">
              <a:lnSpc>
                <a:spcPts val="3030"/>
              </a:lnSpc>
              <a:spcBef>
                <a:spcPts val="470"/>
              </a:spcBef>
              <a:tabLst>
                <a:tab pos="355600" algn="l"/>
              </a:tabLst>
            </a:pPr>
            <a:r>
              <a:rPr lang="en-US" sz="2800" spc="-10" dirty="0">
                <a:latin typeface="Arial"/>
                <a:cs typeface="Arial"/>
              </a:rPr>
              <a:t>(b)  To ensure the requested record will not be used for a mailing or telephone list; or</a:t>
            </a:r>
          </a:p>
          <a:p>
            <a:pPr marL="460375" marR="5080" lvl="1" algn="l">
              <a:lnSpc>
                <a:spcPts val="3030"/>
              </a:lnSpc>
              <a:spcBef>
                <a:spcPts val="470"/>
              </a:spcBef>
              <a:tabLst>
                <a:tab pos="355600" algn="l"/>
              </a:tabLst>
            </a:pPr>
            <a:r>
              <a:rPr lang="en-US" sz="2800" spc="-10" dirty="0">
                <a:latin typeface="Arial"/>
                <a:cs typeface="Arial"/>
              </a:rPr>
              <a:t>(c)  As required for purposes of protecting personal information from disclosure under chapter 2, title 49, Idaho Code, and federal law (motor vehicle laws).</a:t>
            </a:r>
          </a:p>
          <a:p>
            <a:pPr marL="355600" marR="5080" indent="-343535">
              <a:lnSpc>
                <a:spcPts val="3030"/>
              </a:lnSpc>
              <a:spcBef>
                <a:spcPts val="470"/>
              </a:spcBef>
              <a:buChar char="•"/>
              <a:tabLst>
                <a:tab pos="355600" algn="l"/>
              </a:tabLst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69C174BC-F17C-99B4-7AAD-46B83A95E453}"/>
              </a:ext>
            </a:extLst>
          </p:cNvPr>
          <p:cNvSpPr txBox="1"/>
          <p:nvPr/>
        </p:nvSpPr>
        <p:spPr>
          <a:xfrm>
            <a:off x="5844666" y="5943600"/>
            <a:ext cx="2971800" cy="320601"/>
          </a:xfrm>
          <a:prstGeom prst="rect">
            <a:avLst/>
          </a:prstGeom>
        </p:spPr>
        <p:txBody>
          <a:bodyPr vert="horz" wrap="square" lIns="0" tIns="0" rIns="0" bIns="0" numCol="1" rtlCol="0">
            <a:spAutoFit/>
          </a:bodyPr>
          <a:lstStyle/>
          <a:p>
            <a:pPr marL="12700">
              <a:lnSpc>
                <a:spcPts val="2465"/>
              </a:lnSpc>
            </a:pPr>
            <a:r>
              <a:rPr sz="2400" dirty="0">
                <a:latin typeface="Arial"/>
                <a:cs typeface="Arial"/>
              </a:rPr>
              <a:t>Idaho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§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74-</a:t>
            </a:r>
            <a:r>
              <a:rPr sz="2400" dirty="0">
                <a:latin typeface="Arial"/>
                <a:cs typeface="Arial"/>
              </a:rPr>
              <a:t>102</a:t>
            </a:r>
          </a:p>
        </p:txBody>
      </p:sp>
    </p:spTree>
    <p:extLst>
      <p:ext uri="{BB962C8B-B14F-4D97-AF65-F5344CB8AC3E}">
        <p14:creationId xmlns:p14="http://schemas.microsoft.com/office/powerpoint/2010/main" val="3487290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3216</TotalTime>
  <Words>1659</Words>
  <Application>Microsoft Office PowerPoint</Application>
  <PresentationFormat>On-screen Show (4:3)</PresentationFormat>
  <Paragraphs>135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IDahoans for Openness in Government (IDOG)</vt:lpstr>
      <vt:lpstr>Definitions</vt:lpstr>
      <vt:lpstr>Key Definitions</vt:lpstr>
      <vt:lpstr>Key Definitions</vt:lpstr>
      <vt:lpstr>Key Definitions</vt:lpstr>
      <vt:lpstr>Right to Examine</vt:lpstr>
      <vt:lpstr>Submitting a Request</vt:lpstr>
      <vt:lpstr>Submitting a Request</vt:lpstr>
      <vt:lpstr>Inquiries re: Request</vt:lpstr>
      <vt:lpstr>Inquiries re: Request</vt:lpstr>
      <vt:lpstr>Copying Fee Restrictions: Residents </vt:lpstr>
      <vt:lpstr>Copying Fee Restrictions: Non-Residents </vt:lpstr>
      <vt:lpstr>How Are Requests Responded To?: Residents</vt:lpstr>
      <vt:lpstr>How Are Requests Responded To?: Non-Residents</vt:lpstr>
      <vt:lpstr>How Are Requests Responded To?</vt:lpstr>
      <vt:lpstr>Newer Exemptions</vt:lpstr>
      <vt:lpstr>Exemptions</vt:lpstr>
      <vt:lpstr>Exemptions</vt:lpstr>
      <vt:lpstr>Access to Exempt Records</vt:lpstr>
      <vt:lpstr>Proceedings to Enforce Right to Examine Public Records</vt:lpstr>
      <vt:lpstr>Order of the Court</vt:lpstr>
      <vt:lpstr>Miscellaneous Provisions</vt:lpstr>
    </vt:vector>
  </TitlesOfParts>
  <Company>Office of the Attorney General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Idaho Public Records Law</dc:title>
  <dc:creator>State of Idaho</dc:creator>
  <cp:lastModifiedBy>Andy Snook</cp:lastModifiedBy>
  <cp:revision>92</cp:revision>
  <cp:lastPrinted>2026-01-14T20:58:53Z</cp:lastPrinted>
  <dcterms:created xsi:type="dcterms:W3CDTF">2023-11-28T14:11:06Z</dcterms:created>
  <dcterms:modified xsi:type="dcterms:W3CDTF">2026-01-15T18:34:42Z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2022-01-06T00:00:00Z</vt:filetime>
  </property>
  <property fmtid="{D5CDD505-2E9C-101B-9397-08002B2CF9AE}" pid="3" name="Creator">
    <vt:lpwstr>Acrobat PDFMaker 17 for PowerPoint</vt:lpwstr>
  </property>
  <property fmtid="{D5CDD505-2E9C-101B-9397-08002B2CF9AE}" pid="4" name="LastSaved">
    <vt:filetime>2023-11-28T00:00:00Z</vt:filetime>
  </property>
  <property fmtid="{D5CDD505-2E9C-101B-9397-08002B2CF9AE}" pid="5" name="Producer">
    <vt:lpwstr>Adobe PDF Library 17.11.238</vt:lpwstr>
  </property>
</Properties>
</file>