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3"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0272"/>
  </p:normalViewPr>
  <p:slideViewPr>
    <p:cSldViewPr>
      <p:cViewPr varScale="1">
        <p:scale>
          <a:sx n="115" d="100"/>
          <a:sy n="115" d="100"/>
        </p:scale>
        <p:origin x="2104" y="13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401ED556-A85A-1440-99FA-EBB03F105DF0}" type="datetimeFigureOut">
              <a:rPr lang="en-US" smtClean="0"/>
              <a:t>12/6/23</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1DB38A44-51D2-0C42-8CDF-8CB5CD8606CE}" type="slidenum">
              <a:rPr lang="en-US" smtClean="0"/>
              <a:t>‹#›</a:t>
            </a:fld>
            <a:endParaRPr lang="en-US"/>
          </a:p>
        </p:txBody>
      </p:sp>
    </p:spTree>
    <p:extLst>
      <p:ext uri="{BB962C8B-B14F-4D97-AF65-F5344CB8AC3E}">
        <p14:creationId xmlns:p14="http://schemas.microsoft.com/office/powerpoint/2010/main" val="389588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DB38A44-51D2-0C42-8CDF-8CB5CD8606CE}" type="slidenum">
              <a:rPr lang="en-US" smtClean="0"/>
              <a:t>3</a:t>
            </a:fld>
            <a:endParaRPr lang="en-US"/>
          </a:p>
        </p:txBody>
      </p:sp>
    </p:spTree>
    <p:extLst>
      <p:ext uri="{BB962C8B-B14F-4D97-AF65-F5344CB8AC3E}">
        <p14:creationId xmlns:p14="http://schemas.microsoft.com/office/powerpoint/2010/main" val="1946919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numCol="1">
            <a:spAutoFit/>
          </a:bodyPr>
          <a:lstStyle>
            <a:lvl1pPr>
              <a:defRPr sz="4400" b="1" i="0">
                <a:solidFill>
                  <a:schemeClr val="hlink"/>
                </a:solidFill>
                <a:latin typeface="Arial"/>
                <a:cs typeface="Aria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numCol="1">
            <a:spAutoFit/>
          </a:bodyPr>
          <a:lstStyle>
            <a:lvl1pPr>
              <a:defRPr sz="28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numCol="1"/>
          <a:lstStyle>
            <a:lvl1pPr>
              <a:defRPr sz="800" b="0" i="0">
                <a:solidFill>
                  <a:schemeClr val="tx1"/>
                </a:solidFill>
                <a:latin typeface="Arial"/>
                <a:cs typeface="Arial"/>
              </a:defRPr>
            </a:lvl1pPr>
          </a:lstStyle>
          <a:p>
            <a:pPr marL="12700" marR="5080" indent="37465">
              <a:lnSpc>
                <a:spcPct val="100000"/>
              </a:lnSpc>
              <a:spcBef>
                <a:spcPts val="25"/>
              </a:spcBef>
            </a:pPr>
            <a:r>
              <a:rPr dirty="0"/>
              <a:t>Attorney</a:t>
            </a:r>
            <a:r>
              <a:rPr spc="-10" dirty="0"/>
              <a:t> General </a:t>
            </a:r>
            <a:r>
              <a:rPr dirty="0"/>
              <a:t>Lawrence</a:t>
            </a:r>
            <a:r>
              <a:rPr spc="-15" dirty="0"/>
              <a:t> </a:t>
            </a:r>
            <a:r>
              <a:rPr spc="-10" dirty="0"/>
              <a:t>Wasden</a:t>
            </a:r>
          </a:p>
        </p:txBody>
      </p:sp>
      <p:sp>
        <p:nvSpPr>
          <p:cNvPr id="5" name="Holder 5"/>
          <p:cNvSpPr>
            <a:spLocks noGrp="1"/>
          </p:cNvSpPr>
          <p:nvPr>
            <p:ph type="dt" sz="half" idx="6"/>
          </p:nvPr>
        </p:nvSpPr>
        <p:spPr/>
        <p:txBody>
          <a:bodyPr lIns="0" tIns="0" rIns="0" bIns="0" numCol="1"/>
          <a:lstStyle>
            <a:lvl1pPr algn="l">
              <a:defRPr>
                <a:solidFill>
                  <a:schemeClr val="tx1">
                    <a:tint val="75000"/>
                  </a:schemeClr>
                </a:solidFill>
              </a:defRPr>
            </a:lvl1pPr>
          </a:lstStyle>
          <a:p>
            <a:fld id="{1D8BD707-D9CF-40AE-B4C6-C98DA3205C09}" type="datetimeFigureOut">
              <a:rPr lang="en-US"/>
              <a:t>12/6/23</a:t>
            </a:fld>
            <a:endParaRPr lang="en-US"/>
          </a:p>
        </p:txBody>
      </p:sp>
      <p:sp>
        <p:nvSpPr>
          <p:cNvPr id="6" name="Holder 6"/>
          <p:cNvSpPr>
            <a:spLocks noGrp="1"/>
          </p:cNvSpPr>
          <p:nvPr>
            <p:ph type="sldNum" sz="quarter" idx="7"/>
          </p:nvPr>
        </p:nvSpPr>
        <p:spPr/>
        <p:txBody>
          <a:bodyPr lIns="0" tIns="0" rIns="0" bIns="0" numCol="1"/>
          <a:lstStyle>
            <a:lvl1pPr>
              <a:defRPr sz="2400" b="0" i="0">
                <a:solidFill>
                  <a:schemeClr val="tx1"/>
                </a:solidFill>
                <a:latin typeface="Arial"/>
                <a:cs typeface="Arial"/>
              </a:defRPr>
            </a:lvl1pPr>
          </a:lstStyle>
          <a:p>
            <a:pPr marL="12700">
              <a:lnSpc>
                <a:spcPts val="2465"/>
              </a:lnSpc>
            </a:pPr>
            <a:r>
              <a:rPr dirty="0"/>
              <a:t>Idaho</a:t>
            </a:r>
            <a:r>
              <a:rPr spc="-5" dirty="0"/>
              <a:t> </a:t>
            </a:r>
            <a:r>
              <a:rPr dirty="0"/>
              <a:t>Code</a:t>
            </a:r>
            <a:r>
              <a:rPr spc="20" dirty="0"/>
              <a:t> </a:t>
            </a:r>
            <a:r>
              <a:rPr dirty="0"/>
              <a:t>§</a:t>
            </a:r>
            <a:r>
              <a:rPr spc="-10" dirty="0"/>
              <a:t> 74-</a:t>
            </a:r>
            <a:fld id="{81D60167-4931-47E6-BA6A-407CBD079E47}" type="slidenum">
              <a:rPr spc="-25" dirty="0"/>
              <a:t>‹#›</a:t>
            </a:fld>
            <a:endParaRPr spc="-25" dirty="0"/>
          </a:p>
          <a:p>
            <a:pPr marL="634365">
              <a:lnSpc>
                <a:spcPts val="2590"/>
              </a:lnSpc>
            </a:pPr>
            <a:r>
              <a:rPr dirty="0"/>
              <a:t>PRLM pp. </a:t>
            </a:r>
            <a:r>
              <a:rPr spc="-10" dirty="0"/>
              <a:t>53-</a:t>
            </a:r>
            <a:r>
              <a:rPr spc="-25" dirty="0"/>
              <a:t>54</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numCol="1"/>
          <a:lstStyle>
            <a:lvl1pPr>
              <a:defRPr sz="4400" b="1" i="0">
                <a:solidFill>
                  <a:schemeClr val="hlink"/>
                </a:solidFill>
                <a:latin typeface="Arial"/>
                <a:cs typeface="Arial"/>
              </a:defRPr>
            </a:lvl1pPr>
          </a:lstStyle>
          <a:p>
            <a:endParaRPr/>
          </a:p>
        </p:txBody>
      </p:sp>
      <p:sp>
        <p:nvSpPr>
          <p:cNvPr id="3" name="Holder 3"/>
          <p:cNvSpPr>
            <a:spLocks noGrp="1"/>
          </p:cNvSpPr>
          <p:nvPr>
            <p:ph type="body" idx="1"/>
          </p:nvPr>
        </p:nvSpPr>
        <p:spPr/>
        <p:txBody>
          <a:bodyPr lIns="0" tIns="0" rIns="0" bIns="0" numCol="1"/>
          <a:lstStyle>
            <a:lvl1pPr>
              <a:defRPr sz="28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numCol="1"/>
          <a:lstStyle>
            <a:lvl1pPr>
              <a:defRPr sz="800" b="0" i="0">
                <a:solidFill>
                  <a:schemeClr val="tx1"/>
                </a:solidFill>
                <a:latin typeface="Arial"/>
                <a:cs typeface="Arial"/>
              </a:defRPr>
            </a:lvl1pPr>
          </a:lstStyle>
          <a:p>
            <a:pPr marL="12700" marR="5080" indent="37465">
              <a:lnSpc>
                <a:spcPct val="100000"/>
              </a:lnSpc>
              <a:spcBef>
                <a:spcPts val="25"/>
              </a:spcBef>
            </a:pPr>
            <a:r>
              <a:rPr dirty="0"/>
              <a:t>Attorney</a:t>
            </a:r>
            <a:r>
              <a:rPr spc="-10" dirty="0"/>
              <a:t> General </a:t>
            </a:r>
            <a:r>
              <a:rPr dirty="0"/>
              <a:t>Lawrence</a:t>
            </a:r>
            <a:r>
              <a:rPr spc="-15" dirty="0"/>
              <a:t> </a:t>
            </a:r>
            <a:r>
              <a:rPr spc="-10" dirty="0"/>
              <a:t>Wasden</a:t>
            </a:r>
          </a:p>
        </p:txBody>
      </p:sp>
      <p:sp>
        <p:nvSpPr>
          <p:cNvPr id="5" name="Holder 5"/>
          <p:cNvSpPr>
            <a:spLocks noGrp="1"/>
          </p:cNvSpPr>
          <p:nvPr>
            <p:ph type="dt" sz="half" idx="6"/>
          </p:nvPr>
        </p:nvSpPr>
        <p:spPr/>
        <p:txBody>
          <a:bodyPr lIns="0" tIns="0" rIns="0" bIns="0" numCol="1"/>
          <a:lstStyle>
            <a:lvl1pPr algn="l">
              <a:defRPr>
                <a:solidFill>
                  <a:schemeClr val="tx1">
                    <a:tint val="75000"/>
                  </a:schemeClr>
                </a:solidFill>
              </a:defRPr>
            </a:lvl1pPr>
          </a:lstStyle>
          <a:p>
            <a:fld id="{1D8BD707-D9CF-40AE-B4C6-C98DA3205C09}" type="datetimeFigureOut">
              <a:rPr lang="en-US"/>
              <a:t>12/6/23</a:t>
            </a:fld>
            <a:endParaRPr lang="en-US"/>
          </a:p>
        </p:txBody>
      </p:sp>
      <p:sp>
        <p:nvSpPr>
          <p:cNvPr id="6" name="Holder 6"/>
          <p:cNvSpPr>
            <a:spLocks noGrp="1"/>
          </p:cNvSpPr>
          <p:nvPr>
            <p:ph type="sldNum" sz="quarter" idx="7"/>
          </p:nvPr>
        </p:nvSpPr>
        <p:spPr/>
        <p:txBody>
          <a:bodyPr lIns="0" tIns="0" rIns="0" bIns="0" numCol="1"/>
          <a:lstStyle>
            <a:lvl1pPr>
              <a:defRPr sz="2400" b="0" i="0">
                <a:solidFill>
                  <a:schemeClr val="tx1"/>
                </a:solidFill>
                <a:latin typeface="Arial"/>
                <a:cs typeface="Arial"/>
              </a:defRPr>
            </a:lvl1pPr>
          </a:lstStyle>
          <a:p>
            <a:pPr marL="12700">
              <a:lnSpc>
                <a:spcPts val="2465"/>
              </a:lnSpc>
            </a:pPr>
            <a:r>
              <a:rPr dirty="0"/>
              <a:t>Idaho</a:t>
            </a:r>
            <a:r>
              <a:rPr spc="-5" dirty="0"/>
              <a:t> </a:t>
            </a:r>
            <a:r>
              <a:rPr dirty="0"/>
              <a:t>Code</a:t>
            </a:r>
            <a:r>
              <a:rPr spc="20" dirty="0"/>
              <a:t> </a:t>
            </a:r>
            <a:r>
              <a:rPr dirty="0"/>
              <a:t>§</a:t>
            </a:r>
            <a:r>
              <a:rPr spc="-10" dirty="0"/>
              <a:t> 74-</a:t>
            </a:r>
            <a:fld id="{81D60167-4931-47E6-BA6A-407CBD079E47}" type="slidenum">
              <a:rPr spc="-25" dirty="0"/>
              <a:t>‹#›</a:t>
            </a:fld>
            <a:endParaRPr spc="-25" dirty="0"/>
          </a:p>
          <a:p>
            <a:pPr marL="634365">
              <a:lnSpc>
                <a:spcPts val="2590"/>
              </a:lnSpc>
            </a:pPr>
            <a:r>
              <a:rPr dirty="0"/>
              <a:t>PRLM pp. </a:t>
            </a:r>
            <a:r>
              <a:rPr spc="-10" dirty="0"/>
              <a:t>53-</a:t>
            </a:r>
            <a:r>
              <a:rPr spc="-25" dirty="0"/>
              <a:t>54</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numCol="1"/>
          <a:lstStyle>
            <a:lvl1pPr>
              <a:defRPr sz="4400" b="1" i="0">
                <a:solidFill>
                  <a:schemeClr val="hlink"/>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numCol="1">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numCol="1">
            <a:spAutoFit/>
          </a:bodyPr>
          <a:lstStyle>
            <a:lvl1pPr>
              <a:defRPr/>
            </a:lvl1pPr>
          </a:lstStyle>
          <a:p>
            <a:endParaRPr/>
          </a:p>
        </p:txBody>
      </p:sp>
      <p:sp>
        <p:nvSpPr>
          <p:cNvPr id="5" name="Holder 5"/>
          <p:cNvSpPr>
            <a:spLocks noGrp="1"/>
          </p:cNvSpPr>
          <p:nvPr>
            <p:ph type="ftr" sz="quarter" idx="5"/>
          </p:nvPr>
        </p:nvSpPr>
        <p:spPr/>
        <p:txBody>
          <a:bodyPr lIns="0" tIns="0" rIns="0" bIns="0" numCol="1"/>
          <a:lstStyle>
            <a:lvl1pPr>
              <a:defRPr sz="800" b="0" i="0">
                <a:solidFill>
                  <a:schemeClr val="tx1"/>
                </a:solidFill>
                <a:latin typeface="Arial"/>
                <a:cs typeface="Arial"/>
              </a:defRPr>
            </a:lvl1pPr>
          </a:lstStyle>
          <a:p>
            <a:pPr marL="12700" marR="5080" indent="37465">
              <a:lnSpc>
                <a:spcPct val="100000"/>
              </a:lnSpc>
              <a:spcBef>
                <a:spcPts val="25"/>
              </a:spcBef>
            </a:pPr>
            <a:r>
              <a:rPr dirty="0"/>
              <a:t>Attorney</a:t>
            </a:r>
            <a:r>
              <a:rPr spc="-10" dirty="0"/>
              <a:t> General </a:t>
            </a:r>
            <a:r>
              <a:rPr dirty="0"/>
              <a:t>Lawrence</a:t>
            </a:r>
            <a:r>
              <a:rPr spc="-15" dirty="0"/>
              <a:t> </a:t>
            </a:r>
            <a:r>
              <a:rPr spc="-10" dirty="0"/>
              <a:t>Wasden</a:t>
            </a:r>
          </a:p>
        </p:txBody>
      </p:sp>
      <p:sp>
        <p:nvSpPr>
          <p:cNvPr id="6" name="Holder 6"/>
          <p:cNvSpPr>
            <a:spLocks noGrp="1"/>
          </p:cNvSpPr>
          <p:nvPr>
            <p:ph type="dt" sz="half" idx="6"/>
          </p:nvPr>
        </p:nvSpPr>
        <p:spPr/>
        <p:txBody>
          <a:bodyPr lIns="0" tIns="0" rIns="0" bIns="0" numCol="1"/>
          <a:lstStyle>
            <a:lvl1pPr algn="l">
              <a:defRPr>
                <a:solidFill>
                  <a:schemeClr val="tx1">
                    <a:tint val="75000"/>
                  </a:schemeClr>
                </a:solidFill>
              </a:defRPr>
            </a:lvl1pPr>
          </a:lstStyle>
          <a:p>
            <a:fld id="{1D8BD707-D9CF-40AE-B4C6-C98DA3205C09}" type="datetimeFigureOut">
              <a:rPr lang="en-US"/>
              <a:t>12/6/23</a:t>
            </a:fld>
            <a:endParaRPr lang="en-US"/>
          </a:p>
        </p:txBody>
      </p:sp>
      <p:sp>
        <p:nvSpPr>
          <p:cNvPr id="7" name="Holder 7"/>
          <p:cNvSpPr>
            <a:spLocks noGrp="1"/>
          </p:cNvSpPr>
          <p:nvPr>
            <p:ph type="sldNum" sz="quarter" idx="7"/>
          </p:nvPr>
        </p:nvSpPr>
        <p:spPr/>
        <p:txBody>
          <a:bodyPr lIns="0" tIns="0" rIns="0" bIns="0" numCol="1"/>
          <a:lstStyle>
            <a:lvl1pPr>
              <a:defRPr sz="2400" b="0" i="0">
                <a:solidFill>
                  <a:schemeClr val="tx1"/>
                </a:solidFill>
                <a:latin typeface="Arial"/>
                <a:cs typeface="Arial"/>
              </a:defRPr>
            </a:lvl1pPr>
          </a:lstStyle>
          <a:p>
            <a:pPr marL="12700">
              <a:lnSpc>
                <a:spcPts val="2465"/>
              </a:lnSpc>
            </a:pPr>
            <a:r>
              <a:rPr dirty="0"/>
              <a:t>Idaho</a:t>
            </a:r>
            <a:r>
              <a:rPr spc="-5" dirty="0"/>
              <a:t> </a:t>
            </a:r>
            <a:r>
              <a:rPr dirty="0"/>
              <a:t>Code</a:t>
            </a:r>
            <a:r>
              <a:rPr spc="20" dirty="0"/>
              <a:t> </a:t>
            </a:r>
            <a:r>
              <a:rPr dirty="0"/>
              <a:t>§</a:t>
            </a:r>
            <a:r>
              <a:rPr spc="-10" dirty="0"/>
              <a:t> 74-</a:t>
            </a:r>
            <a:fld id="{81D60167-4931-47E6-BA6A-407CBD079E47}" type="slidenum">
              <a:rPr spc="-25" dirty="0"/>
              <a:t>‹#›</a:t>
            </a:fld>
            <a:endParaRPr spc="-25" dirty="0"/>
          </a:p>
          <a:p>
            <a:pPr marL="634365">
              <a:lnSpc>
                <a:spcPts val="2590"/>
              </a:lnSpc>
            </a:pPr>
            <a:r>
              <a:rPr dirty="0"/>
              <a:t>PRLM pp. </a:t>
            </a:r>
            <a:r>
              <a:rPr spc="-10" dirty="0"/>
              <a:t>53-</a:t>
            </a:r>
            <a:r>
              <a:rPr spc="-25" dirty="0"/>
              <a:t>54</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numCol="1"/>
          <a:lstStyle>
            <a:lvl1pPr>
              <a:defRPr sz="4400" b="1" i="0">
                <a:solidFill>
                  <a:schemeClr val="hlink"/>
                </a:solidFill>
                <a:latin typeface="Arial"/>
                <a:cs typeface="Arial"/>
              </a:defRPr>
            </a:lvl1pPr>
          </a:lstStyle>
          <a:p>
            <a:endParaRPr/>
          </a:p>
        </p:txBody>
      </p:sp>
      <p:sp>
        <p:nvSpPr>
          <p:cNvPr id="3" name="Holder 3"/>
          <p:cNvSpPr>
            <a:spLocks noGrp="1"/>
          </p:cNvSpPr>
          <p:nvPr>
            <p:ph type="ftr" sz="quarter" idx="5"/>
          </p:nvPr>
        </p:nvSpPr>
        <p:spPr/>
        <p:txBody>
          <a:bodyPr lIns="0" tIns="0" rIns="0" bIns="0" numCol="1"/>
          <a:lstStyle>
            <a:lvl1pPr>
              <a:defRPr sz="800" b="0" i="0">
                <a:solidFill>
                  <a:schemeClr val="tx1"/>
                </a:solidFill>
                <a:latin typeface="Arial"/>
                <a:cs typeface="Arial"/>
              </a:defRPr>
            </a:lvl1pPr>
          </a:lstStyle>
          <a:p>
            <a:pPr marL="12700" marR="5080" indent="37465">
              <a:lnSpc>
                <a:spcPct val="100000"/>
              </a:lnSpc>
              <a:spcBef>
                <a:spcPts val="25"/>
              </a:spcBef>
            </a:pPr>
            <a:r>
              <a:rPr dirty="0"/>
              <a:t>Attorney</a:t>
            </a:r>
            <a:r>
              <a:rPr spc="-10" dirty="0"/>
              <a:t> General </a:t>
            </a:r>
            <a:r>
              <a:rPr dirty="0"/>
              <a:t>Lawrence</a:t>
            </a:r>
            <a:r>
              <a:rPr spc="-15" dirty="0"/>
              <a:t> </a:t>
            </a:r>
            <a:r>
              <a:rPr spc="-10" dirty="0"/>
              <a:t>Wasden</a:t>
            </a:r>
          </a:p>
        </p:txBody>
      </p:sp>
      <p:sp>
        <p:nvSpPr>
          <p:cNvPr id="4" name="Holder 4"/>
          <p:cNvSpPr>
            <a:spLocks noGrp="1"/>
          </p:cNvSpPr>
          <p:nvPr>
            <p:ph type="dt" sz="half" idx="6"/>
          </p:nvPr>
        </p:nvSpPr>
        <p:spPr/>
        <p:txBody>
          <a:bodyPr lIns="0" tIns="0" rIns="0" bIns="0" numCol="1"/>
          <a:lstStyle>
            <a:lvl1pPr algn="l">
              <a:defRPr>
                <a:solidFill>
                  <a:schemeClr val="tx1">
                    <a:tint val="75000"/>
                  </a:schemeClr>
                </a:solidFill>
              </a:defRPr>
            </a:lvl1pPr>
          </a:lstStyle>
          <a:p>
            <a:fld id="{1D8BD707-D9CF-40AE-B4C6-C98DA3205C09}" type="datetimeFigureOut">
              <a:rPr lang="en-US"/>
              <a:t>12/6/23</a:t>
            </a:fld>
            <a:endParaRPr lang="en-US"/>
          </a:p>
        </p:txBody>
      </p:sp>
      <p:sp>
        <p:nvSpPr>
          <p:cNvPr id="5" name="Holder 5"/>
          <p:cNvSpPr>
            <a:spLocks noGrp="1"/>
          </p:cNvSpPr>
          <p:nvPr>
            <p:ph type="sldNum" sz="quarter" idx="7"/>
          </p:nvPr>
        </p:nvSpPr>
        <p:spPr/>
        <p:txBody>
          <a:bodyPr lIns="0" tIns="0" rIns="0" bIns="0" numCol="1"/>
          <a:lstStyle>
            <a:lvl1pPr>
              <a:defRPr sz="2400" b="0" i="0">
                <a:solidFill>
                  <a:schemeClr val="tx1"/>
                </a:solidFill>
                <a:latin typeface="Arial"/>
                <a:cs typeface="Arial"/>
              </a:defRPr>
            </a:lvl1pPr>
          </a:lstStyle>
          <a:p>
            <a:pPr marL="12700">
              <a:lnSpc>
                <a:spcPts val="2465"/>
              </a:lnSpc>
            </a:pPr>
            <a:r>
              <a:rPr dirty="0"/>
              <a:t>Idaho</a:t>
            </a:r>
            <a:r>
              <a:rPr spc="-5" dirty="0"/>
              <a:t> </a:t>
            </a:r>
            <a:r>
              <a:rPr dirty="0"/>
              <a:t>Code</a:t>
            </a:r>
            <a:r>
              <a:rPr spc="20" dirty="0"/>
              <a:t> </a:t>
            </a:r>
            <a:r>
              <a:rPr dirty="0"/>
              <a:t>§</a:t>
            </a:r>
            <a:r>
              <a:rPr spc="-10" dirty="0"/>
              <a:t> 74-</a:t>
            </a:r>
            <a:fld id="{81D60167-4931-47E6-BA6A-407CBD079E47}" type="slidenum">
              <a:rPr spc="-25" dirty="0"/>
              <a:t>‹#›</a:t>
            </a:fld>
            <a:endParaRPr spc="-25" dirty="0"/>
          </a:p>
          <a:p>
            <a:pPr marL="634365">
              <a:lnSpc>
                <a:spcPts val="2590"/>
              </a:lnSpc>
            </a:pPr>
            <a:r>
              <a:rPr dirty="0"/>
              <a:t>PRLM pp. </a:t>
            </a:r>
            <a:r>
              <a:rPr spc="-10" dirty="0"/>
              <a:t>53-</a:t>
            </a:r>
            <a:r>
              <a:rPr spc="-25" dirty="0"/>
              <a:t>54</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numCol="1"/>
          <a:lstStyle>
            <a:lvl1pPr>
              <a:defRPr sz="800" b="0" i="0">
                <a:solidFill>
                  <a:schemeClr val="tx1"/>
                </a:solidFill>
                <a:latin typeface="Arial"/>
                <a:cs typeface="Arial"/>
              </a:defRPr>
            </a:lvl1pPr>
          </a:lstStyle>
          <a:p>
            <a:pPr marL="12700" marR="5080" indent="37465">
              <a:lnSpc>
                <a:spcPct val="100000"/>
              </a:lnSpc>
              <a:spcBef>
                <a:spcPts val="25"/>
              </a:spcBef>
            </a:pPr>
            <a:r>
              <a:rPr dirty="0"/>
              <a:t>Attorney</a:t>
            </a:r>
            <a:r>
              <a:rPr spc="-10" dirty="0"/>
              <a:t> General </a:t>
            </a:r>
            <a:r>
              <a:rPr dirty="0"/>
              <a:t>Lawrence</a:t>
            </a:r>
            <a:r>
              <a:rPr spc="-15" dirty="0"/>
              <a:t> </a:t>
            </a:r>
            <a:r>
              <a:rPr spc="-10" dirty="0"/>
              <a:t>Wasden</a:t>
            </a:r>
          </a:p>
        </p:txBody>
      </p:sp>
      <p:sp>
        <p:nvSpPr>
          <p:cNvPr id="3" name="Holder 3"/>
          <p:cNvSpPr>
            <a:spLocks noGrp="1"/>
          </p:cNvSpPr>
          <p:nvPr>
            <p:ph type="dt" sz="half" idx="6"/>
          </p:nvPr>
        </p:nvSpPr>
        <p:spPr/>
        <p:txBody>
          <a:bodyPr lIns="0" tIns="0" rIns="0" bIns="0" numCol="1"/>
          <a:lstStyle>
            <a:lvl1pPr algn="l">
              <a:defRPr>
                <a:solidFill>
                  <a:schemeClr val="tx1">
                    <a:tint val="75000"/>
                  </a:schemeClr>
                </a:solidFill>
              </a:defRPr>
            </a:lvl1pPr>
          </a:lstStyle>
          <a:p>
            <a:fld id="{1D8BD707-D9CF-40AE-B4C6-C98DA3205C09}" type="datetimeFigureOut">
              <a:rPr lang="en-US"/>
              <a:t>12/6/23</a:t>
            </a:fld>
            <a:endParaRPr lang="en-US"/>
          </a:p>
        </p:txBody>
      </p:sp>
      <p:sp>
        <p:nvSpPr>
          <p:cNvPr id="4" name="Holder 4"/>
          <p:cNvSpPr>
            <a:spLocks noGrp="1"/>
          </p:cNvSpPr>
          <p:nvPr>
            <p:ph type="sldNum" sz="quarter" idx="7"/>
          </p:nvPr>
        </p:nvSpPr>
        <p:spPr/>
        <p:txBody>
          <a:bodyPr lIns="0" tIns="0" rIns="0" bIns="0" numCol="1"/>
          <a:lstStyle>
            <a:lvl1pPr>
              <a:defRPr sz="2400" b="0" i="0">
                <a:solidFill>
                  <a:schemeClr val="tx1"/>
                </a:solidFill>
                <a:latin typeface="Arial"/>
                <a:cs typeface="Arial"/>
              </a:defRPr>
            </a:lvl1pPr>
          </a:lstStyle>
          <a:p>
            <a:pPr marL="12700">
              <a:lnSpc>
                <a:spcPts val="2465"/>
              </a:lnSpc>
            </a:pPr>
            <a:r>
              <a:rPr dirty="0"/>
              <a:t>Idaho</a:t>
            </a:r>
            <a:r>
              <a:rPr spc="-5" dirty="0"/>
              <a:t> </a:t>
            </a:r>
            <a:r>
              <a:rPr dirty="0"/>
              <a:t>Code</a:t>
            </a:r>
            <a:r>
              <a:rPr spc="20" dirty="0"/>
              <a:t> </a:t>
            </a:r>
            <a:r>
              <a:rPr dirty="0"/>
              <a:t>§</a:t>
            </a:r>
            <a:r>
              <a:rPr spc="-10" dirty="0"/>
              <a:t> 74-</a:t>
            </a:r>
            <a:fld id="{81D60167-4931-47E6-BA6A-407CBD079E47}" type="slidenum">
              <a:rPr spc="-25" dirty="0"/>
              <a:t>‹#›</a:t>
            </a:fld>
            <a:endParaRPr spc="-25" dirty="0"/>
          </a:p>
          <a:p>
            <a:pPr marL="634365">
              <a:lnSpc>
                <a:spcPts val="2590"/>
              </a:lnSpc>
            </a:pPr>
            <a:r>
              <a:rPr dirty="0"/>
              <a:t>PRLM pp. </a:t>
            </a:r>
            <a:r>
              <a:rPr spc="-10" dirty="0"/>
              <a:t>53-</a:t>
            </a:r>
            <a:r>
              <a:rPr spc="-25" dirty="0"/>
              <a:t>54</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27533" y="514921"/>
            <a:ext cx="8488933" cy="635000"/>
          </a:xfrm>
          <a:prstGeom prst="rect">
            <a:avLst/>
          </a:prstGeom>
        </p:spPr>
        <p:txBody>
          <a:bodyPr wrap="square" lIns="0" tIns="0" rIns="0" bIns="0" numCol="1">
            <a:spAutoFit/>
          </a:bodyPr>
          <a:lstStyle>
            <a:lvl1pPr>
              <a:defRPr sz="4400" b="1" i="0">
                <a:solidFill>
                  <a:schemeClr val="hlink"/>
                </a:solidFill>
                <a:latin typeface="Arial"/>
                <a:cs typeface="Arial"/>
              </a:defRPr>
            </a:lvl1pPr>
          </a:lstStyle>
          <a:p>
            <a:endParaRPr/>
          </a:p>
        </p:txBody>
      </p:sp>
      <p:sp>
        <p:nvSpPr>
          <p:cNvPr id="3" name="Holder 3"/>
          <p:cNvSpPr>
            <a:spLocks noGrp="1"/>
          </p:cNvSpPr>
          <p:nvPr>
            <p:ph type="body" idx="1"/>
          </p:nvPr>
        </p:nvSpPr>
        <p:spPr>
          <a:xfrm>
            <a:off x="535940" y="1531111"/>
            <a:ext cx="8071484" cy="4355465"/>
          </a:xfrm>
          <a:prstGeom prst="rect">
            <a:avLst/>
          </a:prstGeom>
        </p:spPr>
        <p:txBody>
          <a:bodyPr wrap="square" lIns="0" tIns="0" rIns="0" bIns="0" numCol="1">
            <a:spAutoFit/>
          </a:bodyPr>
          <a:lstStyle>
            <a:lvl1pPr>
              <a:defRPr sz="28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1650" y="6592821"/>
            <a:ext cx="874394" cy="261620"/>
          </a:xfrm>
          <a:prstGeom prst="rect">
            <a:avLst/>
          </a:prstGeom>
        </p:spPr>
        <p:txBody>
          <a:bodyPr wrap="square" lIns="0" tIns="0" rIns="0" bIns="0" numCol="1">
            <a:spAutoFit/>
          </a:bodyPr>
          <a:lstStyle>
            <a:lvl1pPr>
              <a:defRPr sz="800" b="0" i="0">
                <a:solidFill>
                  <a:schemeClr val="tx1"/>
                </a:solidFill>
                <a:latin typeface="Arial"/>
                <a:cs typeface="Arial"/>
              </a:defRPr>
            </a:lvl1pPr>
          </a:lstStyle>
          <a:p>
            <a:pPr marL="12700" marR="5080" indent="37465">
              <a:lnSpc>
                <a:spcPct val="100000"/>
              </a:lnSpc>
              <a:spcBef>
                <a:spcPts val="25"/>
              </a:spcBef>
            </a:pPr>
            <a:r>
              <a:rPr dirty="0"/>
              <a:t>Attorney</a:t>
            </a:r>
            <a:r>
              <a:rPr spc="-10" dirty="0"/>
              <a:t> General </a:t>
            </a:r>
            <a:r>
              <a:rPr dirty="0"/>
              <a:t>Lawrence</a:t>
            </a:r>
            <a:r>
              <a:rPr spc="-15" dirty="0"/>
              <a:t> </a:t>
            </a:r>
            <a:r>
              <a:rPr spc="-10" dirty="0"/>
              <a:t>Wasden</a:t>
            </a: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numCol="1">
            <a:spAutoFit/>
          </a:bodyPr>
          <a:lstStyle>
            <a:lvl1pPr algn="l">
              <a:defRPr>
                <a:solidFill>
                  <a:schemeClr val="tx1">
                    <a:tint val="75000"/>
                  </a:schemeClr>
                </a:solidFill>
              </a:defRPr>
            </a:lvl1pPr>
          </a:lstStyle>
          <a:p>
            <a:fld id="{1D8BD707-D9CF-40AE-B4C6-C98DA3205C09}" type="datetimeFigureOut">
              <a:rPr lang="en-US"/>
              <a:t>12/6/23</a:t>
            </a:fld>
            <a:endParaRPr lang="en-US"/>
          </a:p>
        </p:txBody>
      </p:sp>
      <p:sp>
        <p:nvSpPr>
          <p:cNvPr id="6" name="Holder 6"/>
          <p:cNvSpPr>
            <a:spLocks noGrp="1"/>
          </p:cNvSpPr>
          <p:nvPr>
            <p:ph type="sldNum" sz="quarter" idx="7"/>
          </p:nvPr>
        </p:nvSpPr>
        <p:spPr>
          <a:xfrm>
            <a:off x="6197600" y="6162845"/>
            <a:ext cx="2905125" cy="659129"/>
          </a:xfrm>
          <a:prstGeom prst="rect">
            <a:avLst/>
          </a:prstGeom>
        </p:spPr>
        <p:txBody>
          <a:bodyPr wrap="square" lIns="0" tIns="0" rIns="0" bIns="0" numCol="1">
            <a:spAutoFit/>
          </a:bodyPr>
          <a:lstStyle>
            <a:lvl1pPr>
              <a:defRPr sz="2400" b="0" i="0">
                <a:solidFill>
                  <a:schemeClr val="tx1"/>
                </a:solidFill>
                <a:latin typeface="Arial"/>
                <a:cs typeface="Arial"/>
              </a:defRPr>
            </a:lvl1pPr>
          </a:lstStyle>
          <a:p>
            <a:pPr marL="12700">
              <a:lnSpc>
                <a:spcPts val="2465"/>
              </a:lnSpc>
            </a:pPr>
            <a:r>
              <a:rPr dirty="0"/>
              <a:t>Idaho</a:t>
            </a:r>
            <a:r>
              <a:rPr spc="-5" dirty="0"/>
              <a:t> </a:t>
            </a:r>
            <a:r>
              <a:rPr dirty="0"/>
              <a:t>Code</a:t>
            </a:r>
            <a:r>
              <a:rPr spc="20" dirty="0"/>
              <a:t> </a:t>
            </a:r>
            <a:r>
              <a:rPr dirty="0"/>
              <a:t>§</a:t>
            </a:r>
            <a:r>
              <a:rPr spc="-10" dirty="0"/>
              <a:t> 74-</a:t>
            </a:r>
            <a:fld id="{81D60167-4931-47E6-BA6A-407CBD079E47}" type="slidenum">
              <a:rPr spc="-25" dirty="0"/>
              <a:t>‹#›</a:t>
            </a:fld>
            <a:endParaRPr spc="-25" dirty="0"/>
          </a:p>
          <a:p>
            <a:pPr marL="634365">
              <a:lnSpc>
                <a:spcPts val="2590"/>
              </a:lnSpc>
            </a:pPr>
            <a:r>
              <a:rPr dirty="0"/>
              <a:t>PRLM pp. </a:t>
            </a:r>
            <a:r>
              <a:rPr spc="-10" dirty="0"/>
              <a:t>53-</a:t>
            </a:r>
            <a:r>
              <a:rPr spc="-25" dirty="0"/>
              <a:t>54</a:t>
            </a:r>
          </a:p>
        </p:txBody>
      </p:sp>
    </p:spTree>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533" y="514920"/>
            <a:ext cx="8488933" cy="1313879"/>
          </a:xfrm>
        </p:spPr>
        <p:txBody>
          <a:bodyPr numCol="1"/>
          <a:lstStyle/>
          <a:p>
            <a:r>
              <a:rPr lang="en-US" b="1" dirty="0" err="1">
                <a:solidFill>
                  <a:srgbClr val="FF0000"/>
                </a:solidFill>
              </a:rPr>
              <a:t>IDahoans</a:t>
            </a:r>
            <a:r>
              <a:rPr lang="en-US" b="1" dirty="0">
                <a:solidFill>
                  <a:srgbClr val="FF0000"/>
                </a:solidFill>
              </a:rPr>
              <a:t> for Openness in Government (IDOG)</a:t>
            </a:r>
          </a:p>
        </p:txBody>
      </p:sp>
      <p:sp>
        <p:nvSpPr>
          <p:cNvPr id="3" name="Content Placeholder 2"/>
          <p:cNvSpPr>
            <a:spLocks noGrp="1"/>
          </p:cNvSpPr>
          <p:nvPr>
            <p:ph idx="1"/>
          </p:nvPr>
        </p:nvSpPr>
        <p:spPr>
          <a:xfrm>
            <a:off x="535940" y="2133600"/>
            <a:ext cx="8071484" cy="3752976"/>
          </a:xfrm>
        </p:spPr>
        <p:txBody>
          <a:bodyPr numCol="1"/>
          <a:lstStyle/>
          <a:p>
            <a:pPr marL="0" indent="0">
              <a:buNone/>
            </a:pPr>
            <a:r>
              <a:rPr lang="en-US" dirty="0"/>
              <a:t>Idaho Code 74-201, </a:t>
            </a:r>
            <a:r>
              <a:rPr lang="en-US" b="1" dirty="0"/>
              <a:t>Formation of public policy at open meetings.</a:t>
            </a:r>
            <a:r>
              <a:rPr lang="en-US" dirty="0"/>
              <a:t>  The people of the state of Idaho in creating the instruments of government that serve them do not yield their sovereignty to the agencies so created.  Therefore, the legislature finds and declares that it is the policy of the state that the formation of public policy is public business and shall not be conducted in secret.</a:t>
            </a:r>
          </a:p>
        </p:txBody>
      </p:sp>
    </p:spTree>
    <p:extLst>
      <p:ext uri="{BB962C8B-B14F-4D97-AF65-F5344CB8AC3E}">
        <p14:creationId xmlns:p14="http://schemas.microsoft.com/office/powerpoint/2010/main" val="989323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335" rIns="0" bIns="0" numCol="1" rtlCol="0">
            <a:spAutoFit/>
          </a:bodyPr>
          <a:lstStyle/>
          <a:p>
            <a:pPr marL="2660015">
              <a:lnSpc>
                <a:spcPct val="100000"/>
              </a:lnSpc>
              <a:spcBef>
                <a:spcPts val="105"/>
              </a:spcBef>
            </a:pPr>
            <a:r>
              <a:rPr spc="-10" dirty="0"/>
              <a:t>Exemptions</a:t>
            </a:r>
          </a:p>
        </p:txBody>
      </p:sp>
      <p:sp>
        <p:nvSpPr>
          <p:cNvPr id="3" name="object 3"/>
          <p:cNvSpPr txBox="1"/>
          <p:nvPr/>
        </p:nvSpPr>
        <p:spPr>
          <a:xfrm>
            <a:off x="1221739" y="1233931"/>
            <a:ext cx="7462520" cy="1668145"/>
          </a:xfrm>
          <a:prstGeom prst="rect">
            <a:avLst/>
          </a:prstGeom>
        </p:spPr>
        <p:txBody>
          <a:bodyPr vert="horz" wrap="square" lIns="0" tIns="97155" rIns="0" bIns="0" numCol="1" rtlCol="0">
            <a:spAutoFit/>
          </a:bodyPr>
          <a:lstStyle/>
          <a:p>
            <a:pPr marL="354965" marR="5715" indent="-342900">
              <a:lnSpc>
                <a:spcPct val="80000"/>
              </a:lnSpc>
              <a:spcBef>
                <a:spcPts val="765"/>
              </a:spcBef>
              <a:buFont typeface="Arial"/>
              <a:buChar char="•"/>
              <a:tabLst>
                <a:tab pos="354965" algn="l"/>
              </a:tabLst>
            </a:pPr>
            <a:r>
              <a:rPr sz="2800" b="1" spc="-10" dirty="0">
                <a:latin typeface="Arial"/>
                <a:cs typeface="Arial"/>
              </a:rPr>
              <a:t>74-</a:t>
            </a:r>
            <a:r>
              <a:rPr sz="2800" b="1" dirty="0">
                <a:latin typeface="Arial"/>
                <a:cs typeface="Arial"/>
              </a:rPr>
              <a:t>104</a:t>
            </a:r>
            <a:r>
              <a:rPr sz="2800" b="1" spc="180" dirty="0">
                <a:latin typeface="Arial"/>
                <a:cs typeface="Arial"/>
              </a:rPr>
              <a:t> </a:t>
            </a:r>
            <a:r>
              <a:rPr sz="2800" dirty="0">
                <a:latin typeface="Arial"/>
                <a:cs typeface="Arial"/>
              </a:rPr>
              <a:t>-</a:t>
            </a:r>
            <a:r>
              <a:rPr sz="2800" spc="180" dirty="0">
                <a:latin typeface="Arial"/>
                <a:cs typeface="Arial"/>
              </a:rPr>
              <a:t> </a:t>
            </a:r>
            <a:r>
              <a:rPr sz="2800" dirty="0">
                <a:latin typeface="Arial"/>
                <a:cs typeface="Arial"/>
              </a:rPr>
              <a:t>exemptions</a:t>
            </a:r>
            <a:r>
              <a:rPr sz="2800" spc="185" dirty="0">
                <a:latin typeface="Arial"/>
                <a:cs typeface="Arial"/>
              </a:rPr>
              <a:t> </a:t>
            </a:r>
            <a:r>
              <a:rPr sz="2800" dirty="0">
                <a:latin typeface="Arial"/>
                <a:cs typeface="Arial"/>
              </a:rPr>
              <a:t>provided</a:t>
            </a:r>
            <a:r>
              <a:rPr sz="2800" spc="180" dirty="0">
                <a:latin typeface="Arial"/>
                <a:cs typeface="Arial"/>
              </a:rPr>
              <a:t> </a:t>
            </a:r>
            <a:r>
              <a:rPr sz="2800" dirty="0">
                <a:latin typeface="Arial"/>
                <a:cs typeface="Arial"/>
              </a:rPr>
              <a:t>for</a:t>
            </a:r>
            <a:r>
              <a:rPr sz="2800" spc="185" dirty="0">
                <a:latin typeface="Arial"/>
                <a:cs typeface="Arial"/>
              </a:rPr>
              <a:t> </a:t>
            </a:r>
            <a:r>
              <a:rPr sz="2800" dirty="0">
                <a:latin typeface="Arial"/>
                <a:cs typeface="Arial"/>
              </a:rPr>
              <a:t>in</a:t>
            </a:r>
            <a:r>
              <a:rPr sz="2800" spc="175" dirty="0">
                <a:latin typeface="Arial"/>
                <a:cs typeface="Arial"/>
              </a:rPr>
              <a:t> </a:t>
            </a:r>
            <a:r>
              <a:rPr sz="2800" dirty="0">
                <a:latin typeface="Arial"/>
                <a:cs typeface="Arial"/>
              </a:rPr>
              <a:t>state</a:t>
            </a:r>
            <a:r>
              <a:rPr sz="2800" spc="185" dirty="0">
                <a:latin typeface="Arial"/>
                <a:cs typeface="Arial"/>
              </a:rPr>
              <a:t> </a:t>
            </a:r>
            <a:r>
              <a:rPr sz="2800" spc="-25" dirty="0">
                <a:latin typeface="Arial"/>
                <a:cs typeface="Arial"/>
              </a:rPr>
              <a:t>or </a:t>
            </a:r>
            <a:r>
              <a:rPr sz="2800" dirty="0">
                <a:latin typeface="Arial"/>
                <a:cs typeface="Arial"/>
              </a:rPr>
              <a:t>federal</a:t>
            </a:r>
            <a:r>
              <a:rPr sz="2800" spc="-50" dirty="0">
                <a:latin typeface="Arial"/>
                <a:cs typeface="Arial"/>
              </a:rPr>
              <a:t> </a:t>
            </a:r>
            <a:r>
              <a:rPr sz="2800" dirty="0">
                <a:latin typeface="Arial"/>
                <a:cs typeface="Arial"/>
              </a:rPr>
              <a:t>law</a:t>
            </a:r>
            <a:r>
              <a:rPr sz="2800" spc="-40" dirty="0">
                <a:latin typeface="Arial"/>
                <a:cs typeface="Arial"/>
              </a:rPr>
              <a:t> </a:t>
            </a:r>
            <a:r>
              <a:rPr sz="2800" spc="-25" dirty="0">
                <a:latin typeface="Arial"/>
                <a:cs typeface="Arial"/>
              </a:rPr>
              <a:t>(1)</a:t>
            </a:r>
            <a:endParaRPr sz="2800">
              <a:latin typeface="Arial"/>
              <a:cs typeface="Arial"/>
            </a:endParaRPr>
          </a:p>
          <a:p>
            <a:pPr marL="355600" marR="5080" indent="-343535">
              <a:lnSpc>
                <a:spcPts val="2690"/>
              </a:lnSpc>
              <a:spcBef>
                <a:spcPts val="1490"/>
              </a:spcBef>
              <a:buFont typeface="Arial"/>
              <a:buChar char="•"/>
              <a:tabLst>
                <a:tab pos="355600" algn="l"/>
                <a:tab pos="1616075" algn="l"/>
                <a:tab pos="1885950" algn="l"/>
                <a:tab pos="2569845" algn="l"/>
                <a:tab pos="2696210" algn="l"/>
                <a:tab pos="3606165" algn="l"/>
                <a:tab pos="4497705" algn="l"/>
                <a:tab pos="4702175" algn="l"/>
                <a:tab pos="5447030" algn="l"/>
                <a:tab pos="5779135" algn="l"/>
                <a:tab pos="6316980" algn="l"/>
              </a:tabLst>
            </a:pPr>
            <a:r>
              <a:rPr sz="2800" b="1" spc="-10" dirty="0">
                <a:latin typeface="Arial"/>
                <a:cs typeface="Arial"/>
              </a:rPr>
              <a:t>74-</a:t>
            </a:r>
            <a:r>
              <a:rPr sz="2800" b="1" spc="-25" dirty="0">
                <a:latin typeface="Arial"/>
                <a:cs typeface="Arial"/>
              </a:rPr>
              <a:t>105</a:t>
            </a:r>
            <a:r>
              <a:rPr sz="2800" b="1" dirty="0">
                <a:latin typeface="Arial"/>
                <a:cs typeface="Arial"/>
              </a:rPr>
              <a:t>	</a:t>
            </a:r>
            <a:r>
              <a:rPr sz="2800" spc="-50" dirty="0">
                <a:latin typeface="Arial"/>
                <a:cs typeface="Arial"/>
              </a:rPr>
              <a:t>-</a:t>
            </a:r>
            <a:r>
              <a:rPr sz="2800" dirty="0">
                <a:latin typeface="Arial"/>
                <a:cs typeface="Arial"/>
              </a:rPr>
              <a:t>	</a:t>
            </a:r>
            <a:r>
              <a:rPr sz="2800" spc="-25" dirty="0">
                <a:latin typeface="Arial"/>
                <a:cs typeface="Arial"/>
              </a:rPr>
              <a:t>law</a:t>
            </a:r>
            <a:r>
              <a:rPr sz="2800" dirty="0">
                <a:latin typeface="Arial"/>
                <a:cs typeface="Arial"/>
              </a:rPr>
              <a:t>	</a:t>
            </a:r>
            <a:r>
              <a:rPr sz="2800" spc="-10" dirty="0">
                <a:latin typeface="Arial"/>
                <a:cs typeface="Arial"/>
              </a:rPr>
              <a:t>enforcement</a:t>
            </a:r>
            <a:r>
              <a:rPr sz="2800" dirty="0">
                <a:latin typeface="Arial"/>
                <a:cs typeface="Arial"/>
              </a:rPr>
              <a:t>	</a:t>
            </a:r>
            <a:r>
              <a:rPr sz="2800" spc="-25" dirty="0">
                <a:latin typeface="Arial"/>
                <a:cs typeface="Arial"/>
              </a:rPr>
              <a:t>and</a:t>
            </a:r>
            <a:r>
              <a:rPr sz="2800" dirty="0">
                <a:latin typeface="Arial"/>
                <a:cs typeface="Arial"/>
              </a:rPr>
              <a:t>	</a:t>
            </a:r>
            <a:r>
              <a:rPr sz="2800" spc="-10" dirty="0">
                <a:latin typeface="Arial"/>
                <a:cs typeface="Arial"/>
              </a:rPr>
              <a:t>investigatory records</a:t>
            </a:r>
            <a:r>
              <a:rPr sz="2800" dirty="0">
                <a:latin typeface="Arial"/>
                <a:cs typeface="Arial"/>
              </a:rPr>
              <a:t>		</a:t>
            </a:r>
            <a:r>
              <a:rPr sz="2800" spc="-665" dirty="0">
                <a:latin typeface="Arial"/>
                <a:cs typeface="Arial"/>
              </a:rPr>
              <a:t> </a:t>
            </a:r>
            <a:r>
              <a:rPr sz="2800" dirty="0">
                <a:latin typeface="Arial"/>
                <a:cs typeface="Arial"/>
              </a:rPr>
              <a:t>(1)		</a:t>
            </a:r>
            <a:r>
              <a:rPr sz="2400" i="1" spc="-20" dirty="0">
                <a:latin typeface="Arial"/>
                <a:cs typeface="Arial"/>
              </a:rPr>
              <a:t>[see</a:t>
            </a:r>
            <a:r>
              <a:rPr sz="2400" i="1" dirty="0">
                <a:latin typeface="Arial"/>
                <a:cs typeface="Arial"/>
              </a:rPr>
              <a:t>	</a:t>
            </a:r>
            <a:r>
              <a:rPr sz="2400" i="1" spc="-20" dirty="0">
                <a:latin typeface="Arial"/>
                <a:cs typeface="Arial"/>
              </a:rPr>
              <a:t>also</a:t>
            </a:r>
            <a:r>
              <a:rPr sz="2400" i="1" dirty="0">
                <a:latin typeface="Arial"/>
                <a:cs typeface="Arial"/>
              </a:rPr>
              <a:t>	</a:t>
            </a:r>
            <a:r>
              <a:rPr sz="2400" i="1" spc="-10" dirty="0">
                <a:latin typeface="Arial"/>
                <a:cs typeface="Arial"/>
              </a:rPr>
              <a:t>74-</a:t>
            </a:r>
            <a:r>
              <a:rPr sz="2400" i="1" spc="-25" dirty="0">
                <a:latin typeface="Arial"/>
                <a:cs typeface="Arial"/>
              </a:rPr>
              <a:t>124</a:t>
            </a:r>
            <a:r>
              <a:rPr sz="2400" i="1" dirty="0">
                <a:latin typeface="Arial"/>
                <a:cs typeface="Arial"/>
              </a:rPr>
              <a:t>		</a:t>
            </a:r>
            <a:r>
              <a:rPr sz="2400" i="1" spc="-50" dirty="0">
                <a:latin typeface="Arial"/>
                <a:cs typeface="Arial"/>
              </a:rPr>
              <a:t>&amp;</a:t>
            </a:r>
            <a:r>
              <a:rPr sz="2400" i="1" dirty="0">
                <a:latin typeface="Arial"/>
                <a:cs typeface="Arial"/>
              </a:rPr>
              <a:t>	</a:t>
            </a:r>
            <a:r>
              <a:rPr sz="2400" i="1" spc="-10" dirty="0">
                <a:latin typeface="Arial"/>
                <a:cs typeface="Arial"/>
              </a:rPr>
              <a:t>74-125]</a:t>
            </a:r>
            <a:r>
              <a:rPr sz="2800" spc="-10" dirty="0">
                <a:latin typeface="Arial"/>
                <a:cs typeface="Arial"/>
              </a:rPr>
              <a:t>,</a:t>
            </a:r>
            <a:endParaRPr sz="2800">
              <a:latin typeface="Arial"/>
              <a:cs typeface="Arial"/>
            </a:endParaRPr>
          </a:p>
        </p:txBody>
      </p:sp>
      <p:sp>
        <p:nvSpPr>
          <p:cNvPr id="4" name="object 4"/>
          <p:cNvSpPr txBox="1"/>
          <p:nvPr/>
        </p:nvSpPr>
        <p:spPr>
          <a:xfrm>
            <a:off x="1564487" y="2791327"/>
            <a:ext cx="7117080" cy="452120"/>
          </a:xfrm>
          <a:prstGeom prst="rect">
            <a:avLst/>
          </a:prstGeom>
        </p:spPr>
        <p:txBody>
          <a:bodyPr vert="horz" wrap="square" lIns="0" tIns="12065" rIns="0" bIns="0" numCol="1" rtlCol="0">
            <a:spAutoFit/>
          </a:bodyPr>
          <a:lstStyle/>
          <a:p>
            <a:pPr marL="12700">
              <a:lnSpc>
                <a:spcPct val="100000"/>
              </a:lnSpc>
              <a:spcBef>
                <a:spcPts val="95"/>
              </a:spcBef>
              <a:tabLst>
                <a:tab pos="2264410" algn="l"/>
                <a:tab pos="2674620" algn="l"/>
                <a:tab pos="4612005" algn="l"/>
                <a:tab pos="6251575" algn="l"/>
              </a:tabLst>
            </a:pPr>
            <a:r>
              <a:rPr sz="2800" spc="-10" dirty="0">
                <a:latin typeface="Arial"/>
                <a:cs typeface="Arial"/>
              </a:rPr>
              <a:t>infrastructure</a:t>
            </a:r>
            <a:r>
              <a:rPr sz="2800" dirty="0">
                <a:latin typeface="Arial"/>
                <a:cs typeface="Arial"/>
              </a:rPr>
              <a:t>	</a:t>
            </a:r>
            <a:r>
              <a:rPr sz="2800" spc="-50" dirty="0">
                <a:latin typeface="Arial"/>
                <a:cs typeface="Arial"/>
              </a:rPr>
              <a:t>&amp;</a:t>
            </a:r>
            <a:r>
              <a:rPr sz="2800" dirty="0">
                <a:latin typeface="Arial"/>
                <a:cs typeface="Arial"/>
              </a:rPr>
              <a:t>	</a:t>
            </a:r>
            <a:r>
              <a:rPr sz="2800" spc="-10" dirty="0">
                <a:latin typeface="Arial"/>
                <a:cs typeface="Arial"/>
              </a:rPr>
              <a:t>emergency</a:t>
            </a:r>
            <a:r>
              <a:rPr sz="2800" dirty="0">
                <a:latin typeface="Arial"/>
                <a:cs typeface="Arial"/>
              </a:rPr>
              <a:t>	</a:t>
            </a:r>
            <a:r>
              <a:rPr sz="2800" spc="-10" dirty="0">
                <a:latin typeface="Arial"/>
                <a:cs typeface="Arial"/>
              </a:rPr>
              <a:t>response</a:t>
            </a:r>
            <a:r>
              <a:rPr sz="2800" dirty="0">
                <a:latin typeface="Arial"/>
                <a:cs typeface="Arial"/>
              </a:rPr>
              <a:t>	</a:t>
            </a:r>
            <a:r>
              <a:rPr sz="2800" spc="-10" dirty="0">
                <a:latin typeface="Arial"/>
                <a:cs typeface="Arial"/>
              </a:rPr>
              <a:t>plans</a:t>
            </a:r>
            <a:endParaRPr sz="2800">
              <a:latin typeface="Arial"/>
              <a:cs typeface="Arial"/>
            </a:endParaRPr>
          </a:p>
        </p:txBody>
      </p:sp>
      <p:sp>
        <p:nvSpPr>
          <p:cNvPr id="5" name="object 5"/>
          <p:cNvSpPr txBox="1"/>
          <p:nvPr/>
        </p:nvSpPr>
        <p:spPr>
          <a:xfrm>
            <a:off x="1221739" y="2982343"/>
            <a:ext cx="7462520" cy="3099435"/>
          </a:xfrm>
          <a:prstGeom prst="rect">
            <a:avLst/>
          </a:prstGeom>
        </p:spPr>
        <p:txBody>
          <a:bodyPr vert="horz" wrap="square" lIns="0" tIns="161925" rIns="0" bIns="0" numCol="1" rtlCol="0">
            <a:spAutoFit/>
          </a:bodyPr>
          <a:lstStyle/>
          <a:p>
            <a:pPr marL="354965" algn="just">
              <a:lnSpc>
                <a:spcPct val="100000"/>
              </a:lnSpc>
              <a:spcBef>
                <a:spcPts val="1275"/>
              </a:spcBef>
            </a:pPr>
            <a:r>
              <a:rPr sz="2800" dirty="0">
                <a:latin typeface="Arial"/>
                <a:cs typeface="Arial"/>
              </a:rPr>
              <a:t>(4b),</a:t>
            </a:r>
            <a:r>
              <a:rPr sz="2800" spc="-60" dirty="0">
                <a:latin typeface="Arial"/>
                <a:cs typeface="Arial"/>
              </a:rPr>
              <a:t> </a:t>
            </a:r>
            <a:r>
              <a:rPr sz="2800" dirty="0">
                <a:latin typeface="Arial"/>
                <a:cs typeface="Arial"/>
              </a:rPr>
              <a:t>workers</a:t>
            </a:r>
            <a:r>
              <a:rPr sz="2800" spc="-55" dirty="0">
                <a:latin typeface="Arial"/>
                <a:cs typeface="Arial"/>
              </a:rPr>
              <a:t> </a:t>
            </a:r>
            <a:r>
              <a:rPr sz="2800" dirty="0">
                <a:latin typeface="Arial"/>
                <a:cs typeface="Arial"/>
              </a:rPr>
              <a:t>comp</a:t>
            </a:r>
            <a:r>
              <a:rPr sz="2800" spc="-45" dirty="0">
                <a:latin typeface="Arial"/>
                <a:cs typeface="Arial"/>
              </a:rPr>
              <a:t> </a:t>
            </a:r>
            <a:r>
              <a:rPr sz="2800" spc="-20" dirty="0">
                <a:latin typeface="Arial"/>
                <a:cs typeface="Arial"/>
              </a:rPr>
              <a:t>(10)</a:t>
            </a:r>
            <a:endParaRPr sz="2800">
              <a:latin typeface="Arial"/>
              <a:cs typeface="Arial"/>
            </a:endParaRPr>
          </a:p>
          <a:p>
            <a:pPr marL="354330" marR="5080" indent="-342265" algn="just">
              <a:lnSpc>
                <a:spcPts val="3030"/>
              </a:lnSpc>
              <a:spcBef>
                <a:spcPts val="1555"/>
              </a:spcBef>
              <a:buFont typeface="Arial"/>
              <a:buChar char="•"/>
              <a:tabLst>
                <a:tab pos="355600" algn="l"/>
              </a:tabLst>
            </a:pPr>
            <a:r>
              <a:rPr sz="2800" b="1" spc="-10" dirty="0">
                <a:latin typeface="Arial"/>
                <a:cs typeface="Arial"/>
              </a:rPr>
              <a:t>74-</a:t>
            </a:r>
            <a:r>
              <a:rPr sz="2800" b="1" dirty="0">
                <a:latin typeface="Arial"/>
                <a:cs typeface="Arial"/>
              </a:rPr>
              <a:t>106</a:t>
            </a:r>
            <a:r>
              <a:rPr sz="2800" b="1" spc="114" dirty="0">
                <a:latin typeface="Arial"/>
                <a:cs typeface="Arial"/>
              </a:rPr>
              <a:t> </a:t>
            </a:r>
            <a:r>
              <a:rPr sz="2800" dirty="0">
                <a:latin typeface="Arial"/>
                <a:cs typeface="Arial"/>
              </a:rPr>
              <a:t>-</a:t>
            </a:r>
            <a:r>
              <a:rPr sz="2800" spc="114" dirty="0">
                <a:latin typeface="Arial"/>
                <a:cs typeface="Arial"/>
              </a:rPr>
              <a:t> </a:t>
            </a:r>
            <a:r>
              <a:rPr sz="2800" dirty="0">
                <a:latin typeface="Arial"/>
                <a:cs typeface="Arial"/>
              </a:rPr>
              <a:t>personnel</a:t>
            </a:r>
            <a:r>
              <a:rPr sz="2800" spc="120" dirty="0">
                <a:latin typeface="Arial"/>
                <a:cs typeface="Arial"/>
              </a:rPr>
              <a:t> </a:t>
            </a:r>
            <a:r>
              <a:rPr sz="2800" dirty="0">
                <a:latin typeface="Arial"/>
                <a:cs typeface="Arial"/>
              </a:rPr>
              <a:t>records</a:t>
            </a:r>
            <a:r>
              <a:rPr sz="2800" spc="100" dirty="0">
                <a:latin typeface="Arial"/>
                <a:cs typeface="Arial"/>
              </a:rPr>
              <a:t> </a:t>
            </a:r>
            <a:r>
              <a:rPr sz="2800" dirty="0">
                <a:latin typeface="Arial"/>
                <a:cs typeface="Arial"/>
              </a:rPr>
              <a:t>and</a:t>
            </a:r>
            <a:r>
              <a:rPr sz="2800" spc="120" dirty="0">
                <a:latin typeface="Arial"/>
                <a:cs typeface="Arial"/>
              </a:rPr>
              <a:t> </a:t>
            </a:r>
            <a:r>
              <a:rPr sz="2800" spc="-10" dirty="0">
                <a:latin typeface="Arial"/>
                <a:cs typeface="Arial"/>
              </a:rPr>
              <a:t>professional 	</a:t>
            </a:r>
            <a:r>
              <a:rPr sz="2800" dirty="0">
                <a:latin typeface="Arial"/>
                <a:cs typeface="Arial"/>
              </a:rPr>
              <a:t>discipline</a:t>
            </a:r>
            <a:r>
              <a:rPr sz="2800" spc="685" dirty="0">
                <a:latin typeface="Arial"/>
                <a:cs typeface="Arial"/>
              </a:rPr>
              <a:t> </a:t>
            </a:r>
            <a:r>
              <a:rPr sz="2800" dirty="0">
                <a:latin typeface="Arial"/>
                <a:cs typeface="Arial"/>
              </a:rPr>
              <a:t>(1),</a:t>
            </a:r>
            <a:r>
              <a:rPr sz="2800" spc="690" dirty="0">
                <a:latin typeface="Arial"/>
                <a:cs typeface="Arial"/>
              </a:rPr>
              <a:t> </a:t>
            </a:r>
            <a:r>
              <a:rPr sz="2800" dirty="0">
                <a:latin typeface="Arial"/>
                <a:cs typeface="Arial"/>
              </a:rPr>
              <a:t>personal</a:t>
            </a:r>
            <a:r>
              <a:rPr sz="2800" spc="690" dirty="0">
                <a:latin typeface="Arial"/>
                <a:cs typeface="Arial"/>
              </a:rPr>
              <a:t> </a:t>
            </a:r>
            <a:r>
              <a:rPr sz="2800" dirty="0">
                <a:latin typeface="Arial"/>
                <a:cs typeface="Arial"/>
              </a:rPr>
              <a:t>and</a:t>
            </a:r>
            <a:r>
              <a:rPr sz="2800" spc="690" dirty="0">
                <a:latin typeface="Arial"/>
                <a:cs typeface="Arial"/>
              </a:rPr>
              <a:t> </a:t>
            </a:r>
            <a:r>
              <a:rPr sz="2800" dirty="0">
                <a:latin typeface="Arial"/>
                <a:cs typeface="Arial"/>
              </a:rPr>
              <a:t>health</a:t>
            </a:r>
            <a:r>
              <a:rPr sz="2800" spc="690" dirty="0">
                <a:latin typeface="Arial"/>
                <a:cs typeface="Arial"/>
              </a:rPr>
              <a:t> </a:t>
            </a:r>
            <a:r>
              <a:rPr sz="2800" spc="-10" dirty="0">
                <a:latin typeface="Arial"/>
                <a:cs typeface="Arial"/>
              </a:rPr>
              <a:t>records 	</a:t>
            </a:r>
            <a:r>
              <a:rPr sz="2800" dirty="0">
                <a:latin typeface="Arial"/>
                <a:cs typeface="Arial"/>
              </a:rPr>
              <a:t>(8),</a:t>
            </a:r>
            <a:r>
              <a:rPr sz="2800" spc="265" dirty="0">
                <a:latin typeface="Arial"/>
                <a:cs typeface="Arial"/>
              </a:rPr>
              <a:t> </a:t>
            </a:r>
            <a:r>
              <a:rPr sz="2800" dirty="0">
                <a:latin typeface="Arial"/>
                <a:cs typeface="Arial"/>
              </a:rPr>
              <a:t>personal</a:t>
            </a:r>
            <a:r>
              <a:rPr sz="2800" spc="265" dirty="0">
                <a:latin typeface="Arial"/>
                <a:cs typeface="Arial"/>
              </a:rPr>
              <a:t> </a:t>
            </a:r>
            <a:r>
              <a:rPr sz="2800" dirty="0">
                <a:latin typeface="Arial"/>
                <a:cs typeface="Arial"/>
              </a:rPr>
              <a:t>information</a:t>
            </a:r>
            <a:r>
              <a:rPr sz="2800" spc="265" dirty="0">
                <a:latin typeface="Arial"/>
                <a:cs typeface="Arial"/>
              </a:rPr>
              <a:t> </a:t>
            </a:r>
            <a:r>
              <a:rPr sz="2800" dirty="0">
                <a:latin typeface="Arial"/>
                <a:cs typeface="Arial"/>
              </a:rPr>
              <a:t>from</a:t>
            </a:r>
            <a:r>
              <a:rPr sz="2800" spc="265" dirty="0">
                <a:latin typeface="Arial"/>
                <a:cs typeface="Arial"/>
              </a:rPr>
              <a:t> </a:t>
            </a:r>
            <a:r>
              <a:rPr sz="2800" dirty="0">
                <a:latin typeface="Arial"/>
                <a:cs typeface="Arial"/>
              </a:rPr>
              <a:t>Fish</a:t>
            </a:r>
            <a:r>
              <a:rPr sz="2800" spc="270" dirty="0">
                <a:latin typeface="Arial"/>
                <a:cs typeface="Arial"/>
              </a:rPr>
              <a:t> </a:t>
            </a:r>
            <a:r>
              <a:rPr sz="2800" dirty="0">
                <a:latin typeface="Arial"/>
                <a:cs typeface="Arial"/>
              </a:rPr>
              <a:t>&amp;</a:t>
            </a:r>
            <a:r>
              <a:rPr sz="2800" spc="260" dirty="0">
                <a:latin typeface="Arial"/>
                <a:cs typeface="Arial"/>
              </a:rPr>
              <a:t> </a:t>
            </a:r>
            <a:r>
              <a:rPr sz="2800" spc="-20" dirty="0">
                <a:latin typeface="Arial"/>
                <a:cs typeface="Arial"/>
              </a:rPr>
              <a:t>Game 	</a:t>
            </a:r>
            <a:r>
              <a:rPr sz="2800" dirty="0">
                <a:latin typeface="Arial"/>
                <a:cs typeface="Arial"/>
              </a:rPr>
              <a:t>licenses,</a:t>
            </a:r>
            <a:r>
              <a:rPr sz="2800" spc="190" dirty="0">
                <a:latin typeface="Arial"/>
                <a:cs typeface="Arial"/>
              </a:rPr>
              <a:t>  </a:t>
            </a:r>
            <a:r>
              <a:rPr sz="2800" dirty="0">
                <a:latin typeface="Arial"/>
                <a:cs typeface="Arial"/>
              </a:rPr>
              <a:t>permits</a:t>
            </a:r>
            <a:r>
              <a:rPr sz="2800" spc="195" dirty="0">
                <a:latin typeface="Arial"/>
                <a:cs typeface="Arial"/>
              </a:rPr>
              <a:t>  </a:t>
            </a:r>
            <a:r>
              <a:rPr sz="2800" dirty="0">
                <a:latin typeface="Arial"/>
                <a:cs typeface="Arial"/>
              </a:rPr>
              <a:t>&amp;</a:t>
            </a:r>
            <a:r>
              <a:rPr sz="2800" spc="195" dirty="0">
                <a:latin typeface="Arial"/>
                <a:cs typeface="Arial"/>
              </a:rPr>
              <a:t>  </a:t>
            </a:r>
            <a:r>
              <a:rPr sz="2800" dirty="0">
                <a:latin typeface="Arial"/>
                <a:cs typeface="Arial"/>
              </a:rPr>
              <a:t>tags</a:t>
            </a:r>
            <a:r>
              <a:rPr sz="2800" spc="195" dirty="0">
                <a:latin typeface="Arial"/>
                <a:cs typeface="Arial"/>
              </a:rPr>
              <a:t>  </a:t>
            </a:r>
            <a:r>
              <a:rPr sz="2800" dirty="0">
                <a:latin typeface="Arial"/>
                <a:cs typeface="Arial"/>
              </a:rPr>
              <a:t>(28),</a:t>
            </a:r>
            <a:r>
              <a:rPr sz="2800" spc="195" dirty="0">
                <a:latin typeface="Arial"/>
                <a:cs typeface="Arial"/>
              </a:rPr>
              <a:t>  </a:t>
            </a:r>
            <a:r>
              <a:rPr sz="2800" spc="-10" dirty="0">
                <a:latin typeface="Arial"/>
                <a:cs typeface="Arial"/>
              </a:rPr>
              <a:t>residential 	</a:t>
            </a:r>
            <a:r>
              <a:rPr sz="2800" dirty="0">
                <a:latin typeface="Arial"/>
                <a:cs typeface="Arial"/>
              </a:rPr>
              <a:t>street</a:t>
            </a:r>
            <a:r>
              <a:rPr sz="2800" spc="125" dirty="0">
                <a:latin typeface="Arial"/>
                <a:cs typeface="Arial"/>
              </a:rPr>
              <a:t> </a:t>
            </a:r>
            <a:r>
              <a:rPr sz="2800" dirty="0">
                <a:latin typeface="Arial"/>
                <a:cs typeface="Arial"/>
              </a:rPr>
              <a:t>address</a:t>
            </a:r>
            <a:r>
              <a:rPr sz="2800" spc="135" dirty="0">
                <a:latin typeface="Arial"/>
                <a:cs typeface="Arial"/>
              </a:rPr>
              <a:t> </a:t>
            </a:r>
            <a:r>
              <a:rPr sz="2800" dirty="0">
                <a:latin typeface="Arial"/>
                <a:cs typeface="Arial"/>
              </a:rPr>
              <a:t>and</a:t>
            </a:r>
            <a:r>
              <a:rPr sz="2800" spc="130" dirty="0">
                <a:latin typeface="Arial"/>
                <a:cs typeface="Arial"/>
              </a:rPr>
              <a:t> </a:t>
            </a:r>
            <a:r>
              <a:rPr sz="2800" dirty="0">
                <a:latin typeface="Arial"/>
                <a:cs typeface="Arial"/>
              </a:rPr>
              <a:t>telephone</a:t>
            </a:r>
            <a:r>
              <a:rPr sz="2800" spc="135" dirty="0">
                <a:latin typeface="Arial"/>
                <a:cs typeface="Arial"/>
              </a:rPr>
              <a:t> </a:t>
            </a:r>
            <a:r>
              <a:rPr sz="2800" dirty="0">
                <a:latin typeface="Arial"/>
                <a:cs typeface="Arial"/>
              </a:rPr>
              <a:t>number</a:t>
            </a:r>
            <a:r>
              <a:rPr sz="2800" spc="130" dirty="0">
                <a:latin typeface="Arial"/>
                <a:cs typeface="Arial"/>
              </a:rPr>
              <a:t> </a:t>
            </a:r>
            <a:r>
              <a:rPr sz="2800" dirty="0">
                <a:latin typeface="Arial"/>
                <a:cs typeface="Arial"/>
              </a:rPr>
              <a:t>of</a:t>
            </a:r>
            <a:r>
              <a:rPr sz="2800" spc="130" dirty="0">
                <a:latin typeface="Arial"/>
                <a:cs typeface="Arial"/>
              </a:rPr>
              <a:t> </a:t>
            </a:r>
            <a:r>
              <a:rPr sz="2800" spc="-25" dirty="0">
                <a:latin typeface="Arial"/>
                <a:cs typeface="Arial"/>
              </a:rPr>
              <a:t>law 	</a:t>
            </a:r>
            <a:r>
              <a:rPr sz="2800" dirty="0">
                <a:latin typeface="Arial"/>
                <a:cs typeface="Arial"/>
              </a:rPr>
              <a:t>enforcement</a:t>
            </a:r>
            <a:r>
              <a:rPr sz="2800" spc="-90" dirty="0">
                <a:latin typeface="Arial"/>
                <a:cs typeface="Arial"/>
              </a:rPr>
              <a:t> </a:t>
            </a:r>
            <a:r>
              <a:rPr sz="2800" dirty="0">
                <a:latin typeface="Arial"/>
                <a:cs typeface="Arial"/>
              </a:rPr>
              <a:t>officers</a:t>
            </a:r>
            <a:r>
              <a:rPr sz="2800" spc="-114" dirty="0">
                <a:latin typeface="Arial"/>
                <a:cs typeface="Arial"/>
              </a:rPr>
              <a:t> </a:t>
            </a:r>
            <a:r>
              <a:rPr sz="2800" spc="-20" dirty="0">
                <a:latin typeface="Arial"/>
                <a:cs typeface="Arial"/>
              </a:rPr>
              <a:t>(30)</a:t>
            </a:r>
            <a:endParaRPr sz="2800">
              <a:latin typeface="Arial"/>
              <a:cs typeface="Arial"/>
            </a:endParaRPr>
          </a:p>
        </p:txBody>
      </p:sp>
      <p:sp>
        <p:nvSpPr>
          <p:cNvPr id="8" name="object 8"/>
          <p:cNvSpPr txBox="1"/>
          <p:nvPr/>
        </p:nvSpPr>
        <p:spPr>
          <a:xfrm>
            <a:off x="6819855" y="6454945"/>
            <a:ext cx="2244725" cy="366395"/>
          </a:xfrm>
          <a:prstGeom prst="rect">
            <a:avLst/>
          </a:prstGeom>
        </p:spPr>
        <p:txBody>
          <a:bodyPr vert="horz" wrap="square" lIns="0" tIns="0" rIns="0" bIns="0" numCol="1" rtlCol="0">
            <a:spAutoFit/>
          </a:bodyPr>
          <a:lstStyle/>
          <a:p>
            <a:pPr marL="12700">
              <a:lnSpc>
                <a:spcPts val="2755"/>
              </a:lnSpc>
            </a:pPr>
            <a:r>
              <a:rPr sz="2400" dirty="0">
                <a:latin typeface="Arial"/>
                <a:cs typeface="Arial"/>
              </a:rPr>
              <a:t>PRLM pp. </a:t>
            </a:r>
            <a:r>
              <a:rPr sz="2400" spc="-10" dirty="0">
                <a:latin typeface="Arial"/>
                <a:cs typeface="Arial"/>
              </a:rPr>
              <a:t>27-</a:t>
            </a:r>
            <a:r>
              <a:rPr sz="2400" spc="-25" dirty="0">
                <a:latin typeface="Arial"/>
                <a:cs typeface="Arial"/>
              </a:rPr>
              <a:t>39</a:t>
            </a:r>
            <a:endParaRPr sz="2400">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335" rIns="0" bIns="0" numCol="1" rtlCol="0">
            <a:spAutoFit/>
          </a:bodyPr>
          <a:lstStyle/>
          <a:p>
            <a:pPr marL="2660015">
              <a:lnSpc>
                <a:spcPct val="100000"/>
              </a:lnSpc>
              <a:spcBef>
                <a:spcPts val="105"/>
              </a:spcBef>
            </a:pPr>
            <a:r>
              <a:rPr spc="-10" dirty="0"/>
              <a:t>Exemptions</a:t>
            </a:r>
          </a:p>
        </p:txBody>
      </p:sp>
      <p:sp>
        <p:nvSpPr>
          <p:cNvPr id="3" name="object 3"/>
          <p:cNvSpPr txBox="1"/>
          <p:nvPr/>
        </p:nvSpPr>
        <p:spPr>
          <a:xfrm>
            <a:off x="1069339" y="1429004"/>
            <a:ext cx="7738109" cy="2755900"/>
          </a:xfrm>
          <a:prstGeom prst="rect">
            <a:avLst/>
          </a:prstGeom>
        </p:spPr>
        <p:txBody>
          <a:bodyPr vert="horz" wrap="square" lIns="0" tIns="59690" rIns="0" bIns="0" numCol="1" rtlCol="0">
            <a:spAutoFit/>
          </a:bodyPr>
          <a:lstStyle/>
          <a:p>
            <a:pPr marL="354965" marR="201930" indent="-342900">
              <a:lnSpc>
                <a:spcPts val="3030"/>
              </a:lnSpc>
              <a:spcBef>
                <a:spcPts val="470"/>
              </a:spcBef>
              <a:buFont typeface="Arial"/>
              <a:buChar char="•"/>
              <a:tabLst>
                <a:tab pos="354965" algn="l"/>
              </a:tabLst>
            </a:pPr>
            <a:r>
              <a:rPr sz="2800" b="1" spc="-10" dirty="0">
                <a:latin typeface="Arial"/>
                <a:cs typeface="Arial"/>
              </a:rPr>
              <a:t>74-</a:t>
            </a:r>
            <a:r>
              <a:rPr sz="2800" b="1" dirty="0">
                <a:latin typeface="Arial"/>
                <a:cs typeface="Arial"/>
              </a:rPr>
              <a:t>107</a:t>
            </a:r>
            <a:r>
              <a:rPr sz="2800" b="1" spc="-35" dirty="0">
                <a:latin typeface="Arial"/>
                <a:cs typeface="Arial"/>
              </a:rPr>
              <a:t> </a:t>
            </a:r>
            <a:r>
              <a:rPr sz="2800" dirty="0">
                <a:latin typeface="Arial"/>
                <a:cs typeface="Arial"/>
              </a:rPr>
              <a:t>-</a:t>
            </a:r>
            <a:r>
              <a:rPr sz="2800" spc="-55" dirty="0">
                <a:latin typeface="Arial"/>
                <a:cs typeface="Arial"/>
              </a:rPr>
              <a:t> </a:t>
            </a:r>
            <a:r>
              <a:rPr sz="2800" dirty="0">
                <a:latin typeface="Arial"/>
                <a:cs typeface="Arial"/>
              </a:rPr>
              <a:t>trade</a:t>
            </a:r>
            <a:r>
              <a:rPr sz="2800" spc="-40" dirty="0">
                <a:latin typeface="Arial"/>
                <a:cs typeface="Arial"/>
              </a:rPr>
              <a:t> </a:t>
            </a:r>
            <a:r>
              <a:rPr sz="2800" dirty="0">
                <a:latin typeface="Arial"/>
                <a:cs typeface="Arial"/>
              </a:rPr>
              <a:t>secrets</a:t>
            </a:r>
            <a:r>
              <a:rPr sz="2800" spc="-55" dirty="0">
                <a:latin typeface="Arial"/>
                <a:cs typeface="Arial"/>
              </a:rPr>
              <a:t> </a:t>
            </a:r>
            <a:r>
              <a:rPr sz="2800" dirty="0">
                <a:latin typeface="Arial"/>
                <a:cs typeface="Arial"/>
              </a:rPr>
              <a:t>(1),</a:t>
            </a:r>
            <a:r>
              <a:rPr sz="2800" spc="-40" dirty="0">
                <a:latin typeface="Arial"/>
                <a:cs typeface="Arial"/>
              </a:rPr>
              <a:t> </a:t>
            </a:r>
            <a:r>
              <a:rPr sz="2800" dirty="0">
                <a:latin typeface="Arial"/>
                <a:cs typeface="Arial"/>
              </a:rPr>
              <a:t>production</a:t>
            </a:r>
            <a:r>
              <a:rPr sz="2800" spc="-40" dirty="0">
                <a:latin typeface="Arial"/>
                <a:cs typeface="Arial"/>
              </a:rPr>
              <a:t> </a:t>
            </a:r>
            <a:r>
              <a:rPr sz="2800" spc="-10" dirty="0">
                <a:latin typeface="Arial"/>
                <a:cs typeface="Arial"/>
              </a:rPr>
              <a:t>records </a:t>
            </a:r>
            <a:r>
              <a:rPr sz="2800" dirty="0">
                <a:latin typeface="Arial"/>
                <a:cs typeface="Arial"/>
              </a:rPr>
              <a:t>(2),</a:t>
            </a:r>
            <a:r>
              <a:rPr sz="2800" spc="-30" dirty="0">
                <a:latin typeface="Arial"/>
                <a:cs typeface="Arial"/>
              </a:rPr>
              <a:t> </a:t>
            </a:r>
            <a:r>
              <a:rPr sz="2800" dirty="0">
                <a:latin typeface="Arial"/>
                <a:cs typeface="Arial"/>
              </a:rPr>
              <a:t>bids</a:t>
            </a:r>
            <a:r>
              <a:rPr sz="2800" spc="-40" dirty="0">
                <a:latin typeface="Arial"/>
                <a:cs typeface="Arial"/>
              </a:rPr>
              <a:t> </a:t>
            </a:r>
            <a:r>
              <a:rPr sz="2800" spc="-25" dirty="0">
                <a:latin typeface="Arial"/>
                <a:cs typeface="Arial"/>
              </a:rPr>
              <a:t>(3)</a:t>
            </a:r>
            <a:endParaRPr sz="2800">
              <a:latin typeface="Arial"/>
              <a:cs typeface="Arial"/>
            </a:endParaRPr>
          </a:p>
          <a:p>
            <a:pPr marL="355600" marR="497205" indent="-342900">
              <a:lnSpc>
                <a:spcPts val="3030"/>
              </a:lnSpc>
              <a:spcBef>
                <a:spcPts val="1500"/>
              </a:spcBef>
              <a:buFont typeface="Arial"/>
              <a:buChar char="•"/>
              <a:tabLst>
                <a:tab pos="355600" algn="l"/>
              </a:tabLst>
            </a:pPr>
            <a:r>
              <a:rPr sz="2800" b="1" spc="-10" dirty="0">
                <a:latin typeface="Arial"/>
                <a:cs typeface="Arial"/>
              </a:rPr>
              <a:t>74-</a:t>
            </a:r>
            <a:r>
              <a:rPr sz="2800" b="1" dirty="0">
                <a:latin typeface="Arial"/>
                <a:cs typeface="Arial"/>
              </a:rPr>
              <a:t>108</a:t>
            </a:r>
            <a:r>
              <a:rPr sz="2800" b="1" spc="-45" dirty="0">
                <a:latin typeface="Arial"/>
                <a:cs typeface="Arial"/>
              </a:rPr>
              <a:t> </a:t>
            </a:r>
            <a:r>
              <a:rPr sz="2800" dirty="0">
                <a:latin typeface="Arial"/>
                <a:cs typeface="Arial"/>
              </a:rPr>
              <a:t>–</a:t>
            </a:r>
            <a:r>
              <a:rPr sz="2800" spc="-55" dirty="0">
                <a:latin typeface="Arial"/>
                <a:cs typeface="Arial"/>
              </a:rPr>
              <a:t> </a:t>
            </a:r>
            <a:r>
              <a:rPr sz="2800" dirty="0">
                <a:latin typeface="Arial"/>
                <a:cs typeface="Arial"/>
              </a:rPr>
              <a:t>archaeological</a:t>
            </a:r>
            <a:r>
              <a:rPr sz="2800" spc="-45" dirty="0">
                <a:latin typeface="Arial"/>
                <a:cs typeface="Arial"/>
              </a:rPr>
              <a:t> </a:t>
            </a:r>
            <a:r>
              <a:rPr sz="2800" dirty="0">
                <a:latin typeface="Arial"/>
                <a:cs typeface="Arial"/>
              </a:rPr>
              <a:t>(1&amp;2),</a:t>
            </a:r>
            <a:r>
              <a:rPr sz="2800" spc="-50" dirty="0">
                <a:latin typeface="Arial"/>
                <a:cs typeface="Arial"/>
              </a:rPr>
              <a:t> </a:t>
            </a:r>
            <a:r>
              <a:rPr sz="2800" spc="-10" dirty="0">
                <a:latin typeface="Arial"/>
                <a:cs typeface="Arial"/>
              </a:rPr>
              <a:t>endangered </a:t>
            </a:r>
            <a:r>
              <a:rPr sz="2800" dirty="0">
                <a:latin typeface="Arial"/>
                <a:cs typeface="Arial"/>
              </a:rPr>
              <a:t>species</a:t>
            </a:r>
            <a:r>
              <a:rPr sz="2800" spc="-60" dirty="0">
                <a:latin typeface="Arial"/>
                <a:cs typeface="Arial"/>
              </a:rPr>
              <a:t> </a:t>
            </a:r>
            <a:r>
              <a:rPr sz="2800" dirty="0">
                <a:latin typeface="Arial"/>
                <a:cs typeface="Arial"/>
              </a:rPr>
              <a:t>(1),</a:t>
            </a:r>
            <a:r>
              <a:rPr sz="2800" spc="-55" dirty="0">
                <a:latin typeface="Arial"/>
                <a:cs typeface="Arial"/>
              </a:rPr>
              <a:t> </a:t>
            </a:r>
            <a:r>
              <a:rPr sz="2800" dirty="0">
                <a:latin typeface="Arial"/>
                <a:cs typeface="Arial"/>
              </a:rPr>
              <a:t>library</a:t>
            </a:r>
            <a:r>
              <a:rPr sz="2800" spc="-50" dirty="0">
                <a:latin typeface="Arial"/>
                <a:cs typeface="Arial"/>
              </a:rPr>
              <a:t> </a:t>
            </a:r>
            <a:r>
              <a:rPr sz="2800" dirty="0">
                <a:latin typeface="Arial"/>
                <a:cs typeface="Arial"/>
              </a:rPr>
              <a:t>records</a:t>
            </a:r>
            <a:r>
              <a:rPr sz="2800" spc="-50" dirty="0">
                <a:latin typeface="Arial"/>
                <a:cs typeface="Arial"/>
              </a:rPr>
              <a:t> </a:t>
            </a:r>
            <a:r>
              <a:rPr sz="2800" dirty="0">
                <a:latin typeface="Arial"/>
                <a:cs typeface="Arial"/>
              </a:rPr>
              <a:t>(3&amp;4),</a:t>
            </a:r>
            <a:r>
              <a:rPr sz="2800" spc="-50" dirty="0">
                <a:latin typeface="Arial"/>
                <a:cs typeface="Arial"/>
              </a:rPr>
              <a:t> </a:t>
            </a:r>
            <a:r>
              <a:rPr sz="2800" spc="-10" dirty="0">
                <a:latin typeface="Arial"/>
                <a:cs typeface="Arial"/>
              </a:rPr>
              <a:t>licensing </a:t>
            </a:r>
            <a:r>
              <a:rPr sz="2800" dirty="0">
                <a:latin typeface="Arial"/>
                <a:cs typeface="Arial"/>
              </a:rPr>
              <a:t>exams</a:t>
            </a:r>
            <a:r>
              <a:rPr sz="2800" spc="-70" dirty="0">
                <a:latin typeface="Arial"/>
                <a:cs typeface="Arial"/>
              </a:rPr>
              <a:t> </a:t>
            </a:r>
            <a:r>
              <a:rPr sz="2800" spc="-25" dirty="0">
                <a:latin typeface="Arial"/>
                <a:cs typeface="Arial"/>
              </a:rPr>
              <a:t>(5)</a:t>
            </a:r>
            <a:endParaRPr sz="2800">
              <a:latin typeface="Arial"/>
              <a:cs typeface="Arial"/>
            </a:endParaRPr>
          </a:p>
          <a:p>
            <a:pPr marL="354965" indent="-342265">
              <a:lnSpc>
                <a:spcPct val="100000"/>
              </a:lnSpc>
              <a:spcBef>
                <a:spcPts val="1120"/>
              </a:spcBef>
              <a:buFont typeface="Arial"/>
              <a:buChar char="•"/>
              <a:tabLst>
                <a:tab pos="354965" algn="l"/>
              </a:tabLst>
            </a:pPr>
            <a:r>
              <a:rPr sz="2800" b="1" spc="-10" dirty="0">
                <a:latin typeface="Arial"/>
                <a:cs typeface="Arial"/>
              </a:rPr>
              <a:t>74-</a:t>
            </a:r>
            <a:r>
              <a:rPr sz="2800" b="1" dirty="0">
                <a:latin typeface="Arial"/>
                <a:cs typeface="Arial"/>
              </a:rPr>
              <a:t>109</a:t>
            </a:r>
            <a:r>
              <a:rPr sz="2800" b="1" spc="-35" dirty="0">
                <a:latin typeface="Arial"/>
                <a:cs typeface="Arial"/>
              </a:rPr>
              <a:t> </a:t>
            </a:r>
            <a:r>
              <a:rPr sz="2800" dirty="0">
                <a:latin typeface="Arial"/>
                <a:cs typeface="Arial"/>
              </a:rPr>
              <a:t>-</a:t>
            </a:r>
            <a:r>
              <a:rPr sz="2800" spc="-60" dirty="0">
                <a:latin typeface="Arial"/>
                <a:cs typeface="Arial"/>
              </a:rPr>
              <a:t> </a:t>
            </a:r>
            <a:r>
              <a:rPr sz="2800" dirty="0">
                <a:latin typeface="Arial"/>
                <a:cs typeface="Arial"/>
              </a:rPr>
              <a:t>draft</a:t>
            </a:r>
            <a:r>
              <a:rPr sz="2800" spc="-45" dirty="0">
                <a:latin typeface="Arial"/>
                <a:cs typeface="Arial"/>
              </a:rPr>
              <a:t> </a:t>
            </a:r>
            <a:r>
              <a:rPr sz="2800" dirty="0">
                <a:latin typeface="Arial"/>
                <a:cs typeface="Arial"/>
              </a:rPr>
              <a:t>legislation</a:t>
            </a:r>
            <a:r>
              <a:rPr sz="2800" spc="-40" dirty="0">
                <a:latin typeface="Arial"/>
                <a:cs typeface="Arial"/>
              </a:rPr>
              <a:t> </a:t>
            </a:r>
            <a:r>
              <a:rPr sz="2800" dirty="0">
                <a:latin typeface="Arial"/>
                <a:cs typeface="Arial"/>
              </a:rPr>
              <a:t>(1),</a:t>
            </a:r>
            <a:r>
              <a:rPr sz="2800" spc="-45" dirty="0">
                <a:latin typeface="Arial"/>
                <a:cs typeface="Arial"/>
              </a:rPr>
              <a:t> </a:t>
            </a:r>
            <a:r>
              <a:rPr sz="2800" dirty="0">
                <a:latin typeface="Arial"/>
                <a:cs typeface="Arial"/>
              </a:rPr>
              <a:t>audit</a:t>
            </a:r>
            <a:r>
              <a:rPr sz="2800" spc="-60" dirty="0">
                <a:latin typeface="Arial"/>
                <a:cs typeface="Arial"/>
              </a:rPr>
              <a:t> </a:t>
            </a:r>
            <a:r>
              <a:rPr sz="2800" dirty="0">
                <a:latin typeface="Arial"/>
                <a:cs typeface="Arial"/>
              </a:rPr>
              <a:t>selection</a:t>
            </a:r>
            <a:r>
              <a:rPr sz="2800" spc="-45" dirty="0">
                <a:latin typeface="Arial"/>
                <a:cs typeface="Arial"/>
              </a:rPr>
              <a:t> </a:t>
            </a:r>
            <a:r>
              <a:rPr sz="2800" spc="-25" dirty="0">
                <a:latin typeface="Arial"/>
                <a:cs typeface="Arial"/>
              </a:rPr>
              <a:t>(2)</a:t>
            </a:r>
            <a:endParaRPr sz="2800">
              <a:latin typeface="Arial"/>
              <a:cs typeface="Arial"/>
            </a:endParaRPr>
          </a:p>
        </p:txBody>
      </p:sp>
      <p:sp>
        <p:nvSpPr>
          <p:cNvPr id="6" name="object 6"/>
          <p:cNvSpPr txBox="1"/>
          <p:nvPr/>
        </p:nvSpPr>
        <p:spPr>
          <a:xfrm>
            <a:off x="6819855" y="6454945"/>
            <a:ext cx="2244725" cy="366395"/>
          </a:xfrm>
          <a:prstGeom prst="rect">
            <a:avLst/>
          </a:prstGeom>
        </p:spPr>
        <p:txBody>
          <a:bodyPr vert="horz" wrap="square" lIns="0" tIns="0" rIns="0" bIns="0" numCol="1" rtlCol="0">
            <a:spAutoFit/>
          </a:bodyPr>
          <a:lstStyle/>
          <a:p>
            <a:pPr marL="12700">
              <a:lnSpc>
                <a:spcPts val="2755"/>
              </a:lnSpc>
            </a:pPr>
            <a:r>
              <a:rPr sz="2400" dirty="0">
                <a:latin typeface="Arial"/>
                <a:cs typeface="Arial"/>
              </a:rPr>
              <a:t>PRLM pp. </a:t>
            </a:r>
            <a:r>
              <a:rPr sz="2400" spc="-10" dirty="0">
                <a:latin typeface="Arial"/>
                <a:cs typeface="Arial"/>
              </a:rPr>
              <a:t>39-</a:t>
            </a:r>
            <a:r>
              <a:rPr sz="2400" spc="-25" dirty="0">
                <a:latin typeface="Arial"/>
                <a:cs typeface="Arial"/>
              </a:rPr>
              <a:t>47</a:t>
            </a:r>
            <a:endParaRPr sz="240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335" rIns="0" bIns="0" numCol="1" rtlCol="0">
            <a:spAutoFit/>
          </a:bodyPr>
          <a:lstStyle/>
          <a:p>
            <a:pPr marL="638810">
              <a:lnSpc>
                <a:spcPct val="100000"/>
              </a:lnSpc>
              <a:spcBef>
                <a:spcPts val="105"/>
              </a:spcBef>
            </a:pPr>
            <a:r>
              <a:rPr dirty="0"/>
              <a:t>Access</a:t>
            </a:r>
            <a:r>
              <a:rPr spc="-20" dirty="0"/>
              <a:t> </a:t>
            </a:r>
            <a:r>
              <a:rPr dirty="0"/>
              <a:t>to</a:t>
            </a:r>
            <a:r>
              <a:rPr spc="-30" dirty="0"/>
              <a:t> </a:t>
            </a:r>
            <a:r>
              <a:rPr dirty="0"/>
              <a:t>Exempt</a:t>
            </a:r>
            <a:r>
              <a:rPr spc="-5" dirty="0"/>
              <a:t> </a:t>
            </a:r>
            <a:r>
              <a:rPr spc="-10" dirty="0"/>
              <a:t>Records</a:t>
            </a:r>
          </a:p>
        </p:txBody>
      </p:sp>
      <p:sp>
        <p:nvSpPr>
          <p:cNvPr id="3" name="object 3"/>
          <p:cNvSpPr txBox="1">
            <a:spLocks noGrp="1"/>
          </p:cNvSpPr>
          <p:nvPr>
            <p:ph type="body" idx="1"/>
          </p:nvPr>
        </p:nvSpPr>
        <p:spPr>
          <a:prstGeom prst="rect">
            <a:avLst/>
          </a:prstGeom>
        </p:spPr>
        <p:txBody>
          <a:bodyPr vert="horz" wrap="square" lIns="0" tIns="97155" rIns="0" bIns="0" numCol="1" rtlCol="0">
            <a:spAutoFit/>
          </a:bodyPr>
          <a:lstStyle/>
          <a:p>
            <a:pPr marL="354330" marR="5080" indent="-342265" algn="just">
              <a:lnSpc>
                <a:spcPct val="80000"/>
              </a:lnSpc>
              <a:spcBef>
                <a:spcPts val="765"/>
              </a:spcBef>
              <a:buChar char="•"/>
              <a:tabLst>
                <a:tab pos="355600" algn="l"/>
              </a:tabLst>
            </a:pPr>
            <a:r>
              <a:rPr dirty="0"/>
              <a:t>Even</a:t>
            </a:r>
            <a:r>
              <a:rPr spc="65" dirty="0"/>
              <a:t>  </a:t>
            </a:r>
            <a:r>
              <a:rPr dirty="0"/>
              <a:t>if</a:t>
            </a:r>
            <a:r>
              <a:rPr spc="65" dirty="0"/>
              <a:t>  </a:t>
            </a:r>
            <a:r>
              <a:rPr dirty="0"/>
              <a:t>the</a:t>
            </a:r>
            <a:r>
              <a:rPr spc="60" dirty="0"/>
              <a:t>  </a:t>
            </a:r>
            <a:r>
              <a:rPr dirty="0"/>
              <a:t>record</a:t>
            </a:r>
            <a:r>
              <a:rPr spc="65" dirty="0"/>
              <a:t>  </a:t>
            </a:r>
            <a:r>
              <a:rPr dirty="0"/>
              <a:t>is</a:t>
            </a:r>
            <a:r>
              <a:rPr spc="70" dirty="0"/>
              <a:t>  </a:t>
            </a:r>
            <a:r>
              <a:rPr dirty="0"/>
              <a:t>otherwise</a:t>
            </a:r>
            <a:r>
              <a:rPr spc="60" dirty="0"/>
              <a:t>  </a:t>
            </a:r>
            <a:r>
              <a:rPr dirty="0"/>
              <a:t>exempt</a:t>
            </a:r>
            <a:r>
              <a:rPr spc="65" dirty="0"/>
              <a:t>  </a:t>
            </a:r>
            <a:r>
              <a:rPr spc="-20" dirty="0"/>
              <a:t>from 	</a:t>
            </a:r>
            <a:r>
              <a:rPr dirty="0"/>
              <a:t>public</a:t>
            </a:r>
            <a:r>
              <a:rPr spc="100" dirty="0"/>
              <a:t>  </a:t>
            </a:r>
            <a:r>
              <a:rPr dirty="0"/>
              <a:t>disclosure,</a:t>
            </a:r>
            <a:r>
              <a:rPr spc="90" dirty="0"/>
              <a:t>  </a:t>
            </a:r>
            <a:r>
              <a:rPr dirty="0"/>
              <a:t>a</a:t>
            </a:r>
            <a:r>
              <a:rPr spc="105" dirty="0"/>
              <a:t>  </a:t>
            </a:r>
            <a:r>
              <a:rPr dirty="0"/>
              <a:t>person</a:t>
            </a:r>
            <a:r>
              <a:rPr spc="100" dirty="0"/>
              <a:t>  </a:t>
            </a:r>
            <a:r>
              <a:rPr dirty="0"/>
              <a:t>may</a:t>
            </a:r>
            <a:r>
              <a:rPr spc="105" dirty="0"/>
              <a:t>  </a:t>
            </a:r>
            <a:r>
              <a:rPr dirty="0"/>
              <a:t>inspect</a:t>
            </a:r>
            <a:r>
              <a:rPr spc="100" dirty="0"/>
              <a:t>  </a:t>
            </a:r>
            <a:r>
              <a:rPr spc="-25" dirty="0"/>
              <a:t>and 	</a:t>
            </a:r>
            <a:r>
              <a:rPr dirty="0"/>
              <a:t>copy</a:t>
            </a:r>
            <a:r>
              <a:rPr spc="-60" dirty="0"/>
              <a:t> </a:t>
            </a:r>
            <a:r>
              <a:rPr dirty="0"/>
              <a:t>the</a:t>
            </a:r>
            <a:r>
              <a:rPr spc="-45" dirty="0"/>
              <a:t> </a:t>
            </a:r>
            <a:r>
              <a:rPr dirty="0"/>
              <a:t>records</a:t>
            </a:r>
            <a:r>
              <a:rPr spc="-50" dirty="0"/>
              <a:t> </a:t>
            </a:r>
            <a:r>
              <a:rPr dirty="0"/>
              <a:t>pertaining</a:t>
            </a:r>
            <a:r>
              <a:rPr spc="-50" dirty="0"/>
              <a:t> </a:t>
            </a:r>
            <a:r>
              <a:rPr dirty="0"/>
              <a:t>to</a:t>
            </a:r>
            <a:r>
              <a:rPr spc="-50" dirty="0"/>
              <a:t> </a:t>
            </a:r>
            <a:r>
              <a:rPr spc="-10" dirty="0"/>
              <a:t>himself.</a:t>
            </a:r>
          </a:p>
          <a:p>
            <a:pPr>
              <a:lnSpc>
                <a:spcPct val="100000"/>
              </a:lnSpc>
              <a:spcBef>
                <a:spcPts val="30"/>
              </a:spcBef>
              <a:buFont typeface="Arial"/>
              <a:buChar char="•"/>
            </a:pPr>
            <a:endParaRPr sz="2900"/>
          </a:p>
          <a:p>
            <a:pPr marL="354965" marR="5080" indent="-342900" algn="just">
              <a:lnSpc>
                <a:spcPct val="80000"/>
              </a:lnSpc>
              <a:buChar char="•"/>
              <a:tabLst>
                <a:tab pos="354965" algn="l"/>
              </a:tabLst>
            </a:pPr>
            <a:r>
              <a:rPr dirty="0"/>
              <a:t>A</a:t>
            </a:r>
            <a:r>
              <a:rPr spc="215" dirty="0"/>
              <a:t> </a:t>
            </a:r>
            <a:r>
              <a:rPr dirty="0"/>
              <a:t>person</a:t>
            </a:r>
            <a:r>
              <a:rPr spc="235" dirty="0"/>
              <a:t> </a:t>
            </a:r>
            <a:r>
              <a:rPr dirty="0"/>
              <a:t>may</a:t>
            </a:r>
            <a:r>
              <a:rPr spc="225" dirty="0"/>
              <a:t> </a:t>
            </a:r>
            <a:r>
              <a:rPr dirty="0"/>
              <a:t>request</a:t>
            </a:r>
            <a:r>
              <a:rPr spc="220" dirty="0"/>
              <a:t> </a:t>
            </a:r>
            <a:r>
              <a:rPr dirty="0"/>
              <a:t>in</a:t>
            </a:r>
            <a:r>
              <a:rPr spc="225" dirty="0"/>
              <a:t> </a:t>
            </a:r>
            <a:r>
              <a:rPr dirty="0"/>
              <a:t>writing</a:t>
            </a:r>
            <a:r>
              <a:rPr spc="225" dirty="0"/>
              <a:t> </a:t>
            </a:r>
            <a:r>
              <a:rPr dirty="0"/>
              <a:t>an</a:t>
            </a:r>
            <a:r>
              <a:rPr spc="225" dirty="0"/>
              <a:t> </a:t>
            </a:r>
            <a:r>
              <a:rPr spc="-10" dirty="0"/>
              <a:t>amendment </a:t>
            </a:r>
            <a:r>
              <a:rPr dirty="0"/>
              <a:t>of</a:t>
            </a:r>
            <a:r>
              <a:rPr spc="-55" dirty="0"/>
              <a:t> </a:t>
            </a:r>
            <a:r>
              <a:rPr dirty="0"/>
              <a:t>any</a:t>
            </a:r>
            <a:r>
              <a:rPr spc="-40" dirty="0"/>
              <a:t> </a:t>
            </a:r>
            <a:r>
              <a:rPr dirty="0"/>
              <a:t>record</a:t>
            </a:r>
            <a:r>
              <a:rPr spc="-40" dirty="0"/>
              <a:t> </a:t>
            </a:r>
            <a:r>
              <a:rPr dirty="0"/>
              <a:t>pertaining</a:t>
            </a:r>
            <a:r>
              <a:rPr spc="-25" dirty="0"/>
              <a:t> </a:t>
            </a:r>
            <a:r>
              <a:rPr dirty="0"/>
              <a:t>to</a:t>
            </a:r>
            <a:r>
              <a:rPr spc="-50" dirty="0"/>
              <a:t> </a:t>
            </a:r>
            <a:r>
              <a:rPr dirty="0"/>
              <a:t>that</a:t>
            </a:r>
            <a:r>
              <a:rPr spc="-60" dirty="0"/>
              <a:t> </a:t>
            </a:r>
            <a:r>
              <a:rPr spc="-10" dirty="0"/>
              <a:t>person.</a:t>
            </a:r>
          </a:p>
          <a:p>
            <a:pPr>
              <a:lnSpc>
                <a:spcPct val="100000"/>
              </a:lnSpc>
              <a:spcBef>
                <a:spcPts val="25"/>
              </a:spcBef>
              <a:buFont typeface="Arial"/>
              <a:buChar char="•"/>
            </a:pPr>
            <a:endParaRPr sz="2900"/>
          </a:p>
          <a:p>
            <a:pPr marL="354965" marR="5715" indent="-342900" algn="just">
              <a:lnSpc>
                <a:spcPct val="80000"/>
              </a:lnSpc>
              <a:buChar char="•"/>
              <a:tabLst>
                <a:tab pos="354965" algn="l"/>
              </a:tabLst>
            </a:pPr>
            <a:r>
              <a:rPr dirty="0"/>
              <a:t>Some</a:t>
            </a:r>
            <a:r>
              <a:rPr spc="560" dirty="0"/>
              <a:t>  </a:t>
            </a:r>
            <a:r>
              <a:rPr dirty="0"/>
              <a:t>exemptions</a:t>
            </a:r>
            <a:r>
              <a:rPr spc="555" dirty="0"/>
              <a:t>  </a:t>
            </a:r>
            <a:r>
              <a:rPr dirty="0"/>
              <a:t>apply</a:t>
            </a:r>
            <a:r>
              <a:rPr spc="555" dirty="0"/>
              <a:t>  </a:t>
            </a:r>
            <a:r>
              <a:rPr dirty="0"/>
              <a:t>to</a:t>
            </a:r>
            <a:r>
              <a:rPr spc="555" dirty="0"/>
              <a:t>  </a:t>
            </a:r>
            <a:r>
              <a:rPr dirty="0"/>
              <a:t>what</a:t>
            </a:r>
            <a:r>
              <a:rPr spc="550" dirty="0"/>
              <a:t>  </a:t>
            </a:r>
            <a:r>
              <a:rPr dirty="0"/>
              <a:t>can</a:t>
            </a:r>
            <a:r>
              <a:rPr spc="555" dirty="0"/>
              <a:t>  </a:t>
            </a:r>
            <a:r>
              <a:rPr spc="-25" dirty="0"/>
              <a:t>be </a:t>
            </a:r>
            <a:r>
              <a:rPr dirty="0"/>
              <a:t>reviewed,</a:t>
            </a:r>
            <a:r>
              <a:rPr spc="-45" dirty="0"/>
              <a:t> </a:t>
            </a:r>
            <a:r>
              <a:rPr dirty="0"/>
              <a:t>when</a:t>
            </a:r>
            <a:r>
              <a:rPr spc="675" dirty="0"/>
              <a:t> </a:t>
            </a:r>
            <a:r>
              <a:rPr dirty="0"/>
              <a:t>pertaining</a:t>
            </a:r>
            <a:r>
              <a:rPr spc="-40" dirty="0"/>
              <a:t> </a:t>
            </a:r>
            <a:r>
              <a:rPr dirty="0"/>
              <a:t>to</a:t>
            </a:r>
            <a:r>
              <a:rPr spc="-60" dirty="0"/>
              <a:t> </a:t>
            </a:r>
            <a:r>
              <a:rPr spc="-10" dirty="0"/>
              <a:t>oneself.</a:t>
            </a:r>
          </a:p>
        </p:txBody>
      </p:sp>
      <p:sp>
        <p:nvSpPr>
          <p:cNvPr id="6" name="object 6"/>
          <p:cNvSpPr txBox="1"/>
          <p:nvPr/>
        </p:nvSpPr>
        <p:spPr>
          <a:xfrm>
            <a:off x="5338660" y="6133972"/>
            <a:ext cx="3726179" cy="391160"/>
          </a:xfrm>
          <a:prstGeom prst="rect">
            <a:avLst/>
          </a:prstGeom>
        </p:spPr>
        <p:txBody>
          <a:bodyPr vert="horz" wrap="square" lIns="0" tIns="12700" rIns="0" bIns="0" numCol="1" rtlCol="0">
            <a:spAutoFit/>
          </a:bodyPr>
          <a:lstStyle/>
          <a:p>
            <a:pPr marL="12700">
              <a:lnSpc>
                <a:spcPct val="100000"/>
              </a:lnSpc>
              <a:spcBef>
                <a:spcPts val="100"/>
              </a:spcBef>
            </a:pPr>
            <a:r>
              <a:rPr sz="2400" dirty="0">
                <a:latin typeface="Arial"/>
                <a:cs typeface="Arial"/>
              </a:rPr>
              <a:t>Idaho</a:t>
            </a:r>
            <a:r>
              <a:rPr sz="2400" spc="-50" dirty="0">
                <a:latin typeface="Arial"/>
                <a:cs typeface="Arial"/>
              </a:rPr>
              <a:t> </a:t>
            </a:r>
            <a:r>
              <a:rPr sz="2400" dirty="0">
                <a:latin typeface="Arial"/>
                <a:cs typeface="Arial"/>
              </a:rPr>
              <a:t>Code</a:t>
            </a:r>
            <a:r>
              <a:rPr sz="2400" spc="-20" dirty="0">
                <a:latin typeface="Arial"/>
                <a:cs typeface="Arial"/>
              </a:rPr>
              <a:t> </a:t>
            </a:r>
            <a:r>
              <a:rPr sz="2400" dirty="0">
                <a:latin typeface="Arial"/>
                <a:cs typeface="Arial"/>
              </a:rPr>
              <a:t>§</a:t>
            </a:r>
            <a:r>
              <a:rPr sz="2400" spc="-45" dirty="0">
                <a:latin typeface="Arial"/>
                <a:cs typeface="Arial"/>
              </a:rPr>
              <a:t> </a:t>
            </a:r>
            <a:r>
              <a:rPr sz="2400" spc="-10" dirty="0">
                <a:latin typeface="Arial"/>
                <a:cs typeface="Arial"/>
              </a:rPr>
              <a:t>74-</a:t>
            </a:r>
            <a:r>
              <a:rPr sz="2400" dirty="0">
                <a:latin typeface="Arial"/>
                <a:cs typeface="Arial"/>
              </a:rPr>
              <a:t>113</a:t>
            </a:r>
            <a:r>
              <a:rPr sz="2400" spc="-20" dirty="0">
                <a:latin typeface="Arial"/>
                <a:cs typeface="Arial"/>
              </a:rPr>
              <a:t> </a:t>
            </a:r>
            <a:r>
              <a:rPr sz="2400" dirty="0">
                <a:latin typeface="Arial"/>
                <a:cs typeface="Arial"/>
              </a:rPr>
              <a:t>&amp;</a:t>
            </a:r>
            <a:r>
              <a:rPr sz="2400" spc="-50" dirty="0">
                <a:latin typeface="Arial"/>
                <a:cs typeface="Arial"/>
              </a:rPr>
              <a:t> </a:t>
            </a:r>
            <a:r>
              <a:rPr sz="2400" spc="-40" dirty="0">
                <a:latin typeface="Arial"/>
                <a:cs typeface="Arial"/>
              </a:rPr>
              <a:t>114</a:t>
            </a:r>
            <a:endParaRPr sz="2400">
              <a:latin typeface="Arial"/>
              <a:cs typeface="Arial"/>
            </a:endParaRPr>
          </a:p>
        </p:txBody>
      </p:sp>
      <p:sp>
        <p:nvSpPr>
          <p:cNvPr id="7" name="object 7"/>
          <p:cNvSpPr txBox="1"/>
          <p:nvPr/>
        </p:nvSpPr>
        <p:spPr>
          <a:xfrm>
            <a:off x="6819989" y="6455453"/>
            <a:ext cx="2244725" cy="366395"/>
          </a:xfrm>
          <a:prstGeom prst="rect">
            <a:avLst/>
          </a:prstGeom>
        </p:spPr>
        <p:txBody>
          <a:bodyPr vert="horz" wrap="square" lIns="0" tIns="0" rIns="0" bIns="0" numCol="1" rtlCol="0">
            <a:spAutoFit/>
          </a:bodyPr>
          <a:lstStyle/>
          <a:p>
            <a:pPr marL="12700">
              <a:lnSpc>
                <a:spcPts val="2755"/>
              </a:lnSpc>
            </a:pPr>
            <a:r>
              <a:rPr sz="2400" dirty="0">
                <a:latin typeface="Arial"/>
                <a:cs typeface="Arial"/>
              </a:rPr>
              <a:t>PRLM pp.</a:t>
            </a:r>
            <a:r>
              <a:rPr sz="2400" spc="5" dirty="0">
                <a:latin typeface="Arial"/>
                <a:cs typeface="Arial"/>
              </a:rPr>
              <a:t> </a:t>
            </a:r>
            <a:r>
              <a:rPr sz="2400" spc="-10" dirty="0">
                <a:latin typeface="Arial"/>
                <a:cs typeface="Arial"/>
              </a:rPr>
              <a:t>49-</a:t>
            </a:r>
            <a:r>
              <a:rPr sz="2400" spc="-25" dirty="0">
                <a:latin typeface="Arial"/>
                <a:cs typeface="Arial"/>
              </a:rPr>
              <a:t>53</a:t>
            </a:r>
            <a:endParaRPr sz="2400">
              <a:latin typeface="Arial"/>
              <a:cs typeface="Arial"/>
            </a:endParaRPr>
          </a:p>
        </p:txBody>
      </p:sp>
      <p:sp>
        <p:nvSpPr>
          <p:cNvPr id="8" name="object 8"/>
          <p:cNvSpPr txBox="1">
            <a:spLocks noGrp="1"/>
          </p:cNvSpPr>
          <p:nvPr>
            <p:ph type="ftr" sz="quarter" idx="5"/>
          </p:nvPr>
        </p:nvSpPr>
        <p:spPr>
          <a:xfrm>
            <a:off x="1650" y="6592821"/>
            <a:ext cx="874394" cy="126317"/>
          </a:xfrm>
          <a:prstGeom prst="rect">
            <a:avLst/>
          </a:prstGeom>
        </p:spPr>
        <p:txBody>
          <a:bodyPr vert="horz" wrap="square" lIns="0" tIns="3175" rIns="0" bIns="0" numCol="1" rtlCol="0">
            <a:spAutoFit/>
          </a:bodyPr>
          <a:lstStyle/>
          <a:p>
            <a:pPr marL="12700" marR="5080" indent="37465">
              <a:lnSpc>
                <a:spcPct val="100000"/>
              </a:lnSpc>
              <a:spcBef>
                <a:spcPts val="25"/>
              </a:spcBef>
            </a:pPr>
            <a:endParaRPr spc="-1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68705" y="210121"/>
            <a:ext cx="8007350" cy="1243965"/>
          </a:xfrm>
          <a:prstGeom prst="rect">
            <a:avLst/>
          </a:prstGeom>
        </p:spPr>
        <p:txBody>
          <a:bodyPr vert="horz" wrap="square" lIns="0" tIns="12065" rIns="0" bIns="0" numCol="1" rtlCol="0">
            <a:spAutoFit/>
          </a:bodyPr>
          <a:lstStyle/>
          <a:p>
            <a:pPr marL="12700" marR="5080" indent="1141095">
              <a:lnSpc>
                <a:spcPct val="100000"/>
              </a:lnSpc>
              <a:spcBef>
                <a:spcPts val="95"/>
              </a:spcBef>
            </a:pPr>
            <a:r>
              <a:rPr sz="4000" dirty="0"/>
              <a:t>Proceedings</a:t>
            </a:r>
            <a:r>
              <a:rPr sz="4000" spc="-135" dirty="0"/>
              <a:t> </a:t>
            </a:r>
            <a:r>
              <a:rPr sz="4000" dirty="0"/>
              <a:t>to</a:t>
            </a:r>
            <a:r>
              <a:rPr sz="4000" spc="-150" dirty="0"/>
              <a:t> </a:t>
            </a:r>
            <a:r>
              <a:rPr sz="4000" spc="-10" dirty="0"/>
              <a:t>Enforce </a:t>
            </a:r>
            <a:r>
              <a:rPr sz="4000" dirty="0"/>
              <a:t>Right</a:t>
            </a:r>
            <a:r>
              <a:rPr sz="4000" spc="-105" dirty="0"/>
              <a:t> </a:t>
            </a:r>
            <a:r>
              <a:rPr sz="4000" dirty="0"/>
              <a:t>to</a:t>
            </a:r>
            <a:r>
              <a:rPr sz="4000" spc="-110" dirty="0"/>
              <a:t> </a:t>
            </a:r>
            <a:r>
              <a:rPr sz="4000" dirty="0"/>
              <a:t>Examine</a:t>
            </a:r>
            <a:r>
              <a:rPr sz="4000" spc="-95" dirty="0"/>
              <a:t> </a:t>
            </a:r>
            <a:r>
              <a:rPr sz="4000" dirty="0"/>
              <a:t>Public</a:t>
            </a:r>
            <a:r>
              <a:rPr sz="4000" spc="-125" dirty="0"/>
              <a:t> </a:t>
            </a:r>
            <a:r>
              <a:rPr sz="4000" spc="-10" dirty="0"/>
              <a:t>Records</a:t>
            </a:r>
            <a:endParaRPr sz="4000"/>
          </a:p>
        </p:txBody>
      </p:sp>
      <p:sp>
        <p:nvSpPr>
          <p:cNvPr id="3" name="object 3"/>
          <p:cNvSpPr txBox="1"/>
          <p:nvPr/>
        </p:nvSpPr>
        <p:spPr>
          <a:xfrm>
            <a:off x="535940" y="1962404"/>
            <a:ext cx="8072755" cy="1604645"/>
          </a:xfrm>
          <a:prstGeom prst="rect">
            <a:avLst/>
          </a:prstGeom>
        </p:spPr>
        <p:txBody>
          <a:bodyPr vert="horz" wrap="square" lIns="0" tIns="59690" rIns="0" bIns="0" numCol="1" rtlCol="0">
            <a:spAutoFit/>
          </a:bodyPr>
          <a:lstStyle/>
          <a:p>
            <a:pPr marL="12700" marR="5080" algn="just">
              <a:lnSpc>
                <a:spcPts val="3030"/>
              </a:lnSpc>
              <a:spcBef>
                <a:spcPts val="470"/>
              </a:spcBef>
            </a:pPr>
            <a:r>
              <a:rPr sz="2800" dirty="0">
                <a:latin typeface="Arial"/>
                <a:cs typeface="Arial"/>
              </a:rPr>
              <a:t>Authorize</a:t>
            </a:r>
            <a:r>
              <a:rPr sz="2800" spc="290" dirty="0">
                <a:latin typeface="Arial"/>
                <a:cs typeface="Arial"/>
              </a:rPr>
              <a:t>  </a:t>
            </a:r>
            <a:r>
              <a:rPr sz="2800" dirty="0">
                <a:latin typeface="Arial"/>
                <a:cs typeface="Arial"/>
              </a:rPr>
              <a:t>civil</a:t>
            </a:r>
            <a:r>
              <a:rPr sz="2800" spc="280" dirty="0">
                <a:latin typeface="Arial"/>
                <a:cs typeface="Arial"/>
              </a:rPr>
              <a:t>  </a:t>
            </a:r>
            <a:r>
              <a:rPr sz="2800" dirty="0">
                <a:latin typeface="Arial"/>
                <a:cs typeface="Arial"/>
              </a:rPr>
              <a:t>lawsuit</a:t>
            </a:r>
            <a:r>
              <a:rPr sz="2800" spc="290" dirty="0">
                <a:latin typeface="Arial"/>
                <a:cs typeface="Arial"/>
              </a:rPr>
              <a:t>  </a:t>
            </a:r>
            <a:r>
              <a:rPr sz="2800" dirty="0">
                <a:latin typeface="Arial"/>
                <a:cs typeface="Arial"/>
              </a:rPr>
              <a:t>by</a:t>
            </a:r>
            <a:r>
              <a:rPr sz="2800" spc="285" dirty="0">
                <a:latin typeface="Arial"/>
                <a:cs typeface="Arial"/>
              </a:rPr>
              <a:t>  </a:t>
            </a:r>
            <a:r>
              <a:rPr sz="2800" dirty="0">
                <a:latin typeface="Arial"/>
                <a:cs typeface="Arial"/>
              </a:rPr>
              <a:t>the</a:t>
            </a:r>
            <a:r>
              <a:rPr sz="2800" spc="290" dirty="0">
                <a:latin typeface="Arial"/>
                <a:cs typeface="Arial"/>
              </a:rPr>
              <a:t>  </a:t>
            </a:r>
            <a:r>
              <a:rPr sz="2800" dirty="0">
                <a:latin typeface="Arial"/>
                <a:cs typeface="Arial"/>
              </a:rPr>
              <a:t>person</a:t>
            </a:r>
            <a:r>
              <a:rPr sz="2800" spc="290" dirty="0">
                <a:latin typeface="Arial"/>
                <a:cs typeface="Arial"/>
              </a:rPr>
              <a:t>  </a:t>
            </a:r>
            <a:r>
              <a:rPr sz="2800" spc="-10" dirty="0">
                <a:latin typeface="Arial"/>
                <a:cs typeface="Arial"/>
              </a:rPr>
              <a:t>seeking </a:t>
            </a:r>
            <a:r>
              <a:rPr sz="2800" dirty="0">
                <a:latin typeface="Arial"/>
                <a:cs typeface="Arial"/>
              </a:rPr>
              <a:t>documents</a:t>
            </a:r>
            <a:r>
              <a:rPr sz="2800" spc="185" dirty="0">
                <a:latin typeface="Arial"/>
                <a:cs typeface="Arial"/>
              </a:rPr>
              <a:t> </a:t>
            </a:r>
            <a:r>
              <a:rPr sz="2800" dirty="0">
                <a:latin typeface="Arial"/>
                <a:cs typeface="Arial"/>
              </a:rPr>
              <a:t>to</a:t>
            </a:r>
            <a:r>
              <a:rPr sz="2800" spc="175" dirty="0">
                <a:latin typeface="Arial"/>
                <a:cs typeface="Arial"/>
              </a:rPr>
              <a:t> </a:t>
            </a:r>
            <a:r>
              <a:rPr sz="2800" dirty="0">
                <a:latin typeface="Arial"/>
                <a:cs typeface="Arial"/>
              </a:rPr>
              <a:t>compel</a:t>
            </a:r>
            <a:r>
              <a:rPr sz="2800" spc="185" dirty="0">
                <a:latin typeface="Arial"/>
                <a:cs typeface="Arial"/>
              </a:rPr>
              <a:t> </a:t>
            </a:r>
            <a:r>
              <a:rPr sz="2800" dirty="0">
                <a:latin typeface="Arial"/>
                <a:cs typeface="Arial"/>
              </a:rPr>
              <a:t>agency</a:t>
            </a:r>
            <a:r>
              <a:rPr sz="2800" spc="190" dirty="0">
                <a:latin typeface="Arial"/>
                <a:cs typeface="Arial"/>
              </a:rPr>
              <a:t> </a:t>
            </a:r>
            <a:r>
              <a:rPr sz="2800" dirty="0">
                <a:latin typeface="Arial"/>
                <a:cs typeface="Arial"/>
              </a:rPr>
              <a:t>to</a:t>
            </a:r>
            <a:r>
              <a:rPr sz="2800" spc="185" dirty="0">
                <a:latin typeface="Arial"/>
                <a:cs typeface="Arial"/>
              </a:rPr>
              <a:t> </a:t>
            </a:r>
            <a:r>
              <a:rPr sz="2800" dirty="0">
                <a:latin typeface="Arial"/>
                <a:cs typeface="Arial"/>
              </a:rPr>
              <a:t>make</a:t>
            </a:r>
            <a:r>
              <a:rPr sz="2800" spc="190" dirty="0">
                <a:latin typeface="Arial"/>
                <a:cs typeface="Arial"/>
              </a:rPr>
              <a:t> </a:t>
            </a:r>
            <a:r>
              <a:rPr sz="2800" spc="-10" dirty="0">
                <a:latin typeface="Arial"/>
                <a:cs typeface="Arial"/>
              </a:rPr>
              <a:t>information </a:t>
            </a:r>
            <a:r>
              <a:rPr sz="2800" dirty="0">
                <a:latin typeface="Arial"/>
                <a:cs typeface="Arial"/>
              </a:rPr>
              <a:t>available</a:t>
            </a:r>
            <a:r>
              <a:rPr sz="2800" spc="170" dirty="0">
                <a:latin typeface="Arial"/>
                <a:cs typeface="Arial"/>
              </a:rPr>
              <a:t>  </a:t>
            </a:r>
            <a:r>
              <a:rPr sz="2800" dirty="0">
                <a:latin typeface="Arial"/>
                <a:cs typeface="Arial"/>
              </a:rPr>
              <a:t>in</a:t>
            </a:r>
            <a:r>
              <a:rPr sz="2800" spc="165" dirty="0">
                <a:latin typeface="Arial"/>
                <a:cs typeface="Arial"/>
              </a:rPr>
              <a:t>  </a:t>
            </a:r>
            <a:r>
              <a:rPr sz="2800" dirty="0">
                <a:latin typeface="Arial"/>
                <a:cs typeface="Arial"/>
              </a:rPr>
              <a:t>accordance</a:t>
            </a:r>
            <a:r>
              <a:rPr sz="2800" spc="170" dirty="0">
                <a:latin typeface="Arial"/>
                <a:cs typeface="Arial"/>
              </a:rPr>
              <a:t>  </a:t>
            </a:r>
            <a:r>
              <a:rPr sz="2800" dirty="0">
                <a:latin typeface="Arial"/>
                <a:cs typeface="Arial"/>
              </a:rPr>
              <a:t>with</a:t>
            </a:r>
            <a:r>
              <a:rPr sz="2800" spc="165" dirty="0">
                <a:latin typeface="Arial"/>
                <a:cs typeface="Arial"/>
              </a:rPr>
              <a:t>  </a:t>
            </a:r>
            <a:r>
              <a:rPr sz="2800" dirty="0">
                <a:latin typeface="Arial"/>
                <a:cs typeface="Arial"/>
              </a:rPr>
              <a:t>the</a:t>
            </a:r>
            <a:r>
              <a:rPr sz="2800" spc="170" dirty="0">
                <a:latin typeface="Arial"/>
                <a:cs typeface="Arial"/>
              </a:rPr>
              <a:t>  </a:t>
            </a:r>
            <a:r>
              <a:rPr sz="2800" dirty="0">
                <a:latin typeface="Arial"/>
                <a:cs typeface="Arial"/>
              </a:rPr>
              <a:t>provisions</a:t>
            </a:r>
            <a:r>
              <a:rPr sz="2800" spc="165" dirty="0">
                <a:latin typeface="Arial"/>
                <a:cs typeface="Arial"/>
              </a:rPr>
              <a:t>  </a:t>
            </a:r>
            <a:r>
              <a:rPr sz="2800" spc="-25" dirty="0">
                <a:latin typeface="Arial"/>
                <a:cs typeface="Arial"/>
              </a:rPr>
              <a:t>of </a:t>
            </a:r>
            <a:r>
              <a:rPr sz="2800" dirty="0">
                <a:latin typeface="Arial"/>
                <a:cs typeface="Arial"/>
              </a:rPr>
              <a:t>Sections</a:t>
            </a:r>
            <a:r>
              <a:rPr sz="2800" spc="-70" dirty="0">
                <a:latin typeface="Arial"/>
                <a:cs typeface="Arial"/>
              </a:rPr>
              <a:t> </a:t>
            </a:r>
            <a:r>
              <a:rPr sz="2800" spc="-10" dirty="0">
                <a:latin typeface="Arial"/>
                <a:cs typeface="Arial"/>
              </a:rPr>
              <a:t>74-</a:t>
            </a:r>
            <a:r>
              <a:rPr sz="2800" dirty="0">
                <a:latin typeface="Arial"/>
                <a:cs typeface="Arial"/>
              </a:rPr>
              <a:t>101</a:t>
            </a:r>
            <a:r>
              <a:rPr sz="2800" spc="-40" dirty="0">
                <a:latin typeface="Arial"/>
                <a:cs typeface="Arial"/>
              </a:rPr>
              <a:t> </a:t>
            </a:r>
            <a:r>
              <a:rPr sz="2800" dirty="0">
                <a:latin typeface="Arial"/>
                <a:cs typeface="Arial"/>
              </a:rPr>
              <a:t>through</a:t>
            </a:r>
            <a:r>
              <a:rPr sz="2800" spc="-45" dirty="0">
                <a:latin typeface="Arial"/>
                <a:cs typeface="Arial"/>
              </a:rPr>
              <a:t> </a:t>
            </a:r>
            <a:r>
              <a:rPr sz="2800" spc="-10" dirty="0">
                <a:latin typeface="Arial"/>
                <a:cs typeface="Arial"/>
              </a:rPr>
              <a:t>74-</a:t>
            </a:r>
            <a:r>
              <a:rPr sz="2800" dirty="0">
                <a:latin typeface="Arial"/>
                <a:cs typeface="Arial"/>
              </a:rPr>
              <a:t>126,</a:t>
            </a:r>
            <a:r>
              <a:rPr sz="2800" spc="-50" dirty="0">
                <a:latin typeface="Arial"/>
                <a:cs typeface="Arial"/>
              </a:rPr>
              <a:t> </a:t>
            </a:r>
            <a:r>
              <a:rPr sz="2800" dirty="0">
                <a:latin typeface="Arial"/>
                <a:cs typeface="Arial"/>
              </a:rPr>
              <a:t>Idaho</a:t>
            </a:r>
            <a:r>
              <a:rPr sz="2800" spc="-50" dirty="0">
                <a:latin typeface="Arial"/>
                <a:cs typeface="Arial"/>
              </a:rPr>
              <a:t> </a:t>
            </a:r>
            <a:r>
              <a:rPr sz="2800" spc="-10" dirty="0">
                <a:latin typeface="Arial"/>
                <a:cs typeface="Arial"/>
              </a:rPr>
              <a:t>Code.</a:t>
            </a:r>
            <a:endParaRPr sz="2800">
              <a:latin typeface="Arial"/>
              <a:cs typeface="Arial"/>
            </a:endParaRPr>
          </a:p>
        </p:txBody>
      </p:sp>
      <p:sp>
        <p:nvSpPr>
          <p:cNvPr id="6" name="object 6"/>
          <p:cNvSpPr txBox="1">
            <a:spLocks noGrp="1"/>
          </p:cNvSpPr>
          <p:nvPr>
            <p:ph type="sldNum" sz="quarter" idx="7"/>
          </p:nvPr>
        </p:nvSpPr>
        <p:spPr>
          <a:prstGeom prst="rect">
            <a:avLst/>
          </a:prstGeom>
        </p:spPr>
        <p:txBody>
          <a:bodyPr vert="horz" wrap="square" lIns="0" tIns="0" rIns="0" bIns="0" numCol="1" rtlCol="0">
            <a:spAutoFit/>
          </a:bodyPr>
          <a:lstStyle/>
          <a:p>
            <a:pPr marL="12700">
              <a:lnSpc>
                <a:spcPts val="2465"/>
              </a:lnSpc>
            </a:pPr>
            <a:r>
              <a:rPr dirty="0"/>
              <a:t>Idaho</a:t>
            </a:r>
            <a:r>
              <a:rPr spc="-5" dirty="0"/>
              <a:t> </a:t>
            </a:r>
            <a:r>
              <a:rPr dirty="0"/>
              <a:t>Code</a:t>
            </a:r>
            <a:r>
              <a:rPr spc="20" dirty="0"/>
              <a:t> </a:t>
            </a:r>
            <a:r>
              <a:rPr dirty="0"/>
              <a:t>§</a:t>
            </a:r>
            <a:r>
              <a:rPr spc="-10" dirty="0"/>
              <a:t> 74-</a:t>
            </a:r>
            <a:r>
              <a:rPr spc="-25" dirty="0"/>
              <a:t>115</a:t>
            </a:r>
          </a:p>
          <a:p>
            <a:pPr marL="634365">
              <a:lnSpc>
                <a:spcPts val="2590"/>
              </a:lnSpc>
            </a:pPr>
            <a:r>
              <a:rPr dirty="0"/>
              <a:t>PRLM pp. </a:t>
            </a:r>
            <a:r>
              <a:rPr spc="-10" dirty="0"/>
              <a:t>53-</a:t>
            </a:r>
            <a:r>
              <a:rPr spc="-25" dirty="0"/>
              <a:t>54</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335" rIns="0" bIns="0" numCol="1" rtlCol="0">
            <a:spAutoFit/>
          </a:bodyPr>
          <a:lstStyle/>
          <a:p>
            <a:pPr marL="1821814">
              <a:lnSpc>
                <a:spcPct val="100000"/>
              </a:lnSpc>
              <a:spcBef>
                <a:spcPts val="105"/>
              </a:spcBef>
            </a:pPr>
            <a:r>
              <a:rPr dirty="0"/>
              <a:t>Order</a:t>
            </a:r>
            <a:r>
              <a:rPr spc="-15" dirty="0"/>
              <a:t> </a:t>
            </a:r>
            <a:r>
              <a:rPr dirty="0"/>
              <a:t>of</a:t>
            </a:r>
            <a:r>
              <a:rPr spc="-15" dirty="0"/>
              <a:t> </a:t>
            </a:r>
            <a:r>
              <a:rPr dirty="0"/>
              <a:t>the</a:t>
            </a:r>
            <a:r>
              <a:rPr spc="-10" dirty="0"/>
              <a:t> Court</a:t>
            </a:r>
          </a:p>
        </p:txBody>
      </p:sp>
      <p:sp>
        <p:nvSpPr>
          <p:cNvPr id="3" name="object 3"/>
          <p:cNvSpPr txBox="1">
            <a:spLocks noGrp="1"/>
          </p:cNvSpPr>
          <p:nvPr>
            <p:ph type="body" idx="1"/>
          </p:nvPr>
        </p:nvSpPr>
        <p:spPr>
          <a:prstGeom prst="rect">
            <a:avLst/>
          </a:prstGeom>
        </p:spPr>
        <p:txBody>
          <a:bodyPr vert="horz" wrap="square" lIns="0" tIns="97155" rIns="0" bIns="0" numCol="1" rtlCol="0">
            <a:spAutoFit/>
          </a:bodyPr>
          <a:lstStyle/>
          <a:p>
            <a:pPr marL="354330" marR="5080" indent="-342265" algn="just">
              <a:lnSpc>
                <a:spcPct val="80000"/>
              </a:lnSpc>
              <a:spcBef>
                <a:spcPts val="765"/>
              </a:spcBef>
              <a:buChar char="•"/>
              <a:tabLst>
                <a:tab pos="354330" algn="l"/>
              </a:tabLst>
            </a:pPr>
            <a:r>
              <a:rPr dirty="0"/>
              <a:t>Court</a:t>
            </a:r>
            <a:r>
              <a:rPr spc="180" dirty="0"/>
              <a:t> </a:t>
            </a:r>
            <a:r>
              <a:rPr dirty="0"/>
              <a:t>shall</a:t>
            </a:r>
            <a:r>
              <a:rPr spc="185" dirty="0"/>
              <a:t> </a:t>
            </a:r>
            <a:r>
              <a:rPr dirty="0"/>
              <a:t>order</a:t>
            </a:r>
            <a:r>
              <a:rPr spc="185" dirty="0"/>
              <a:t> </a:t>
            </a:r>
            <a:r>
              <a:rPr dirty="0"/>
              <a:t>the</a:t>
            </a:r>
            <a:r>
              <a:rPr spc="190" dirty="0"/>
              <a:t> </a:t>
            </a:r>
            <a:r>
              <a:rPr dirty="0"/>
              <a:t>public</a:t>
            </a:r>
            <a:r>
              <a:rPr spc="200" dirty="0"/>
              <a:t> </a:t>
            </a:r>
            <a:r>
              <a:rPr dirty="0"/>
              <a:t>official</a:t>
            </a:r>
            <a:r>
              <a:rPr spc="190" dirty="0"/>
              <a:t> </a:t>
            </a:r>
            <a:r>
              <a:rPr dirty="0"/>
              <a:t>charged</a:t>
            </a:r>
            <a:r>
              <a:rPr spc="200" dirty="0"/>
              <a:t> </a:t>
            </a:r>
            <a:r>
              <a:rPr spc="-20" dirty="0"/>
              <a:t>with </a:t>
            </a:r>
            <a:r>
              <a:rPr dirty="0"/>
              <a:t>withholding</a:t>
            </a:r>
            <a:r>
              <a:rPr spc="-10" dirty="0"/>
              <a:t>  </a:t>
            </a:r>
            <a:r>
              <a:rPr dirty="0"/>
              <a:t>the</a:t>
            </a:r>
            <a:r>
              <a:rPr spc="-5" dirty="0"/>
              <a:t>  </a:t>
            </a:r>
            <a:r>
              <a:rPr dirty="0"/>
              <a:t>records</a:t>
            </a:r>
            <a:r>
              <a:rPr spc="-5" dirty="0"/>
              <a:t>  </a:t>
            </a:r>
            <a:r>
              <a:rPr dirty="0"/>
              <a:t>to</a:t>
            </a:r>
            <a:r>
              <a:rPr spc="-5" dirty="0"/>
              <a:t>  </a:t>
            </a:r>
            <a:r>
              <a:rPr dirty="0"/>
              <a:t>disclose</a:t>
            </a:r>
            <a:r>
              <a:rPr spc="-5" dirty="0"/>
              <a:t>  </a:t>
            </a:r>
            <a:r>
              <a:rPr dirty="0"/>
              <a:t>the</a:t>
            </a:r>
            <a:r>
              <a:rPr spc="-5" dirty="0"/>
              <a:t>  </a:t>
            </a:r>
            <a:r>
              <a:rPr spc="-10" dirty="0"/>
              <a:t>public </a:t>
            </a:r>
            <a:r>
              <a:rPr dirty="0"/>
              <a:t>record</a:t>
            </a:r>
            <a:r>
              <a:rPr spc="-40" dirty="0"/>
              <a:t> </a:t>
            </a:r>
            <a:r>
              <a:rPr dirty="0"/>
              <a:t>or</a:t>
            </a:r>
            <a:r>
              <a:rPr spc="-35" dirty="0"/>
              <a:t> </a:t>
            </a:r>
            <a:r>
              <a:rPr dirty="0"/>
              <a:t>show</a:t>
            </a:r>
            <a:r>
              <a:rPr spc="-45" dirty="0"/>
              <a:t> </a:t>
            </a:r>
            <a:r>
              <a:rPr dirty="0"/>
              <a:t>cause</a:t>
            </a:r>
            <a:r>
              <a:rPr spc="-40" dirty="0"/>
              <a:t> </a:t>
            </a:r>
            <a:r>
              <a:rPr dirty="0"/>
              <a:t>why</a:t>
            </a:r>
            <a:r>
              <a:rPr spc="-35" dirty="0"/>
              <a:t> </a:t>
            </a:r>
            <a:r>
              <a:rPr dirty="0"/>
              <a:t>he</a:t>
            </a:r>
            <a:r>
              <a:rPr spc="-35" dirty="0"/>
              <a:t> </a:t>
            </a:r>
            <a:r>
              <a:rPr dirty="0"/>
              <a:t>should</a:t>
            </a:r>
            <a:r>
              <a:rPr spc="-40" dirty="0"/>
              <a:t> </a:t>
            </a:r>
            <a:r>
              <a:rPr dirty="0"/>
              <a:t>not</a:t>
            </a:r>
            <a:r>
              <a:rPr spc="-40" dirty="0"/>
              <a:t> </a:t>
            </a:r>
            <a:r>
              <a:rPr dirty="0"/>
              <a:t>do</a:t>
            </a:r>
            <a:r>
              <a:rPr spc="-35" dirty="0"/>
              <a:t> </a:t>
            </a:r>
            <a:r>
              <a:rPr spc="-25" dirty="0"/>
              <a:t>so.</a:t>
            </a:r>
          </a:p>
          <a:p>
            <a:pPr marL="354965" marR="7620" indent="-342900" algn="just">
              <a:lnSpc>
                <a:spcPct val="80000"/>
              </a:lnSpc>
              <a:spcBef>
                <a:spcPts val="2355"/>
              </a:spcBef>
              <a:buChar char="•"/>
              <a:tabLst>
                <a:tab pos="354965" algn="l"/>
              </a:tabLst>
            </a:pPr>
            <a:r>
              <a:rPr dirty="0"/>
              <a:t>Court</a:t>
            </a:r>
            <a:r>
              <a:rPr spc="375" dirty="0"/>
              <a:t> </a:t>
            </a:r>
            <a:r>
              <a:rPr dirty="0"/>
              <a:t>may</a:t>
            </a:r>
            <a:r>
              <a:rPr spc="380" dirty="0"/>
              <a:t> </a:t>
            </a:r>
            <a:r>
              <a:rPr dirty="0"/>
              <a:t>order</a:t>
            </a:r>
            <a:r>
              <a:rPr spc="375" dirty="0"/>
              <a:t> </a:t>
            </a:r>
            <a:r>
              <a:rPr dirty="0"/>
              <a:t>the</a:t>
            </a:r>
            <a:r>
              <a:rPr spc="380" dirty="0"/>
              <a:t> </a:t>
            </a:r>
            <a:r>
              <a:rPr dirty="0"/>
              <a:t>public</a:t>
            </a:r>
            <a:r>
              <a:rPr spc="380" dirty="0"/>
              <a:t> </a:t>
            </a:r>
            <a:r>
              <a:rPr dirty="0"/>
              <a:t>official</a:t>
            </a:r>
            <a:r>
              <a:rPr spc="380" dirty="0"/>
              <a:t> </a:t>
            </a:r>
            <a:r>
              <a:rPr dirty="0"/>
              <a:t>to</a:t>
            </a:r>
            <a:r>
              <a:rPr spc="380" dirty="0"/>
              <a:t> </a:t>
            </a:r>
            <a:r>
              <a:rPr dirty="0"/>
              <a:t>make</a:t>
            </a:r>
            <a:r>
              <a:rPr spc="385" dirty="0"/>
              <a:t> </a:t>
            </a:r>
            <a:r>
              <a:rPr spc="-25" dirty="0"/>
              <a:t>the </a:t>
            </a:r>
            <a:r>
              <a:rPr dirty="0"/>
              <a:t>requested</a:t>
            </a:r>
            <a:r>
              <a:rPr spc="-55" dirty="0"/>
              <a:t> </a:t>
            </a:r>
            <a:r>
              <a:rPr dirty="0"/>
              <a:t>disclosure,</a:t>
            </a:r>
            <a:r>
              <a:rPr spc="-50" dirty="0"/>
              <a:t> </a:t>
            </a:r>
            <a:r>
              <a:rPr dirty="0"/>
              <a:t>if</a:t>
            </a:r>
            <a:r>
              <a:rPr spc="-60" dirty="0"/>
              <a:t> </a:t>
            </a:r>
            <a:r>
              <a:rPr dirty="0"/>
              <a:t>reason</a:t>
            </a:r>
            <a:r>
              <a:rPr spc="-45" dirty="0"/>
              <a:t> </a:t>
            </a:r>
            <a:r>
              <a:rPr dirty="0"/>
              <a:t>is</a:t>
            </a:r>
            <a:r>
              <a:rPr spc="-60" dirty="0"/>
              <a:t> </a:t>
            </a:r>
            <a:r>
              <a:rPr dirty="0"/>
              <a:t>not</a:t>
            </a:r>
            <a:r>
              <a:rPr spc="-50" dirty="0"/>
              <a:t> </a:t>
            </a:r>
            <a:r>
              <a:rPr spc="-10" dirty="0"/>
              <a:t>justified.</a:t>
            </a:r>
          </a:p>
        </p:txBody>
      </p:sp>
      <p:sp>
        <p:nvSpPr>
          <p:cNvPr id="6" name="object 6"/>
          <p:cNvSpPr txBox="1">
            <a:spLocks noGrp="1"/>
          </p:cNvSpPr>
          <p:nvPr>
            <p:ph type="sldNum" sz="quarter" idx="7"/>
          </p:nvPr>
        </p:nvSpPr>
        <p:spPr>
          <a:prstGeom prst="rect">
            <a:avLst/>
          </a:prstGeom>
        </p:spPr>
        <p:txBody>
          <a:bodyPr vert="horz" wrap="square" lIns="0" tIns="0" rIns="0" bIns="0" numCol="1" rtlCol="0">
            <a:spAutoFit/>
          </a:bodyPr>
          <a:lstStyle/>
          <a:p>
            <a:pPr marL="12700">
              <a:lnSpc>
                <a:spcPts val="2465"/>
              </a:lnSpc>
            </a:pPr>
            <a:r>
              <a:rPr dirty="0"/>
              <a:t>Idaho</a:t>
            </a:r>
            <a:r>
              <a:rPr spc="-5" dirty="0"/>
              <a:t> </a:t>
            </a:r>
            <a:r>
              <a:rPr dirty="0"/>
              <a:t>Code</a:t>
            </a:r>
            <a:r>
              <a:rPr spc="20" dirty="0"/>
              <a:t> </a:t>
            </a:r>
            <a:r>
              <a:rPr dirty="0"/>
              <a:t>§</a:t>
            </a:r>
            <a:r>
              <a:rPr spc="-10" dirty="0"/>
              <a:t> 74-</a:t>
            </a:r>
            <a:r>
              <a:rPr spc="-25" dirty="0"/>
              <a:t>116</a:t>
            </a:r>
          </a:p>
          <a:p>
            <a:pPr marL="634365">
              <a:lnSpc>
                <a:spcPts val="2590"/>
              </a:lnSpc>
            </a:pPr>
            <a:r>
              <a:rPr dirty="0"/>
              <a:t>PRLM pp. </a:t>
            </a:r>
            <a:r>
              <a:rPr spc="-10" dirty="0"/>
              <a:t>53-</a:t>
            </a:r>
            <a:r>
              <a:rPr spc="-25" dirty="0"/>
              <a:t>54</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335" rIns="0" bIns="0" numCol="1" rtlCol="0">
            <a:spAutoFit/>
          </a:bodyPr>
          <a:lstStyle/>
          <a:p>
            <a:pPr marL="824865">
              <a:lnSpc>
                <a:spcPct val="100000"/>
              </a:lnSpc>
              <a:spcBef>
                <a:spcPts val="105"/>
              </a:spcBef>
            </a:pPr>
            <a:r>
              <a:rPr dirty="0"/>
              <a:t>Miscellaneous</a:t>
            </a:r>
            <a:r>
              <a:rPr spc="-25" dirty="0"/>
              <a:t> </a:t>
            </a:r>
            <a:r>
              <a:rPr spc="-10" dirty="0"/>
              <a:t>Provisions</a:t>
            </a:r>
          </a:p>
        </p:txBody>
      </p:sp>
      <p:graphicFrame>
        <p:nvGraphicFramePr>
          <p:cNvPr id="3" name="object 3"/>
          <p:cNvGraphicFramePr>
            <a:graphicFrameLocks noGrp="1"/>
          </p:cNvGraphicFramePr>
          <p:nvPr/>
        </p:nvGraphicFramePr>
        <p:xfrm>
          <a:off x="516890" y="1585068"/>
          <a:ext cx="5814693" cy="2955288"/>
        </p:xfrm>
        <a:graphic>
          <a:graphicData uri="http://schemas.openxmlformats.org/drawingml/2006/table">
            <a:tbl>
              <a:tblPr firstRow="1" bandRow="1">
                <a:tableStyleId>{2D5ABB26-0587-4C30-8999-92F81FD0307C}</a:tableStyleId>
              </a:tblPr>
              <a:tblGrid>
                <a:gridCol w="265430">
                  <a:extLst>
                    <a:ext uri="{9D8B030D-6E8A-4147-A177-3AD203B41FA5}">
                      <a16:colId xmlns:a16="http://schemas.microsoft.com/office/drawing/2014/main" val="20000"/>
                    </a:ext>
                  </a:extLst>
                </a:gridCol>
                <a:gridCol w="1407159">
                  <a:extLst>
                    <a:ext uri="{9D8B030D-6E8A-4147-A177-3AD203B41FA5}">
                      <a16:colId xmlns:a16="http://schemas.microsoft.com/office/drawing/2014/main" val="20001"/>
                    </a:ext>
                  </a:extLst>
                </a:gridCol>
                <a:gridCol w="4142104">
                  <a:extLst>
                    <a:ext uri="{9D8B030D-6E8A-4147-A177-3AD203B41FA5}">
                      <a16:colId xmlns:a16="http://schemas.microsoft.com/office/drawing/2014/main" val="20002"/>
                    </a:ext>
                  </a:extLst>
                </a:gridCol>
              </a:tblGrid>
              <a:tr h="518159">
                <a:tc>
                  <a:txBody>
                    <a:bodyPr/>
                    <a:lstStyle/>
                    <a:p>
                      <a:pPr marL="31750">
                        <a:lnSpc>
                          <a:spcPts val="3090"/>
                        </a:lnSpc>
                      </a:pPr>
                      <a:r>
                        <a:rPr sz="2800" dirty="0">
                          <a:latin typeface="Arial"/>
                          <a:cs typeface="Arial"/>
                        </a:rPr>
                        <a:t>•</a:t>
                      </a:r>
                      <a:endParaRPr sz="2800">
                        <a:latin typeface="Arial"/>
                        <a:cs typeface="Arial"/>
                      </a:endParaRPr>
                    </a:p>
                  </a:txBody>
                  <a:tcPr marL="0" marR="0" marT="0" marB="0"/>
                </a:tc>
                <a:tc>
                  <a:txBody>
                    <a:bodyPr/>
                    <a:lstStyle/>
                    <a:p>
                      <a:pPr marL="109220">
                        <a:lnSpc>
                          <a:spcPts val="3090"/>
                        </a:lnSpc>
                      </a:pPr>
                      <a:r>
                        <a:rPr sz="2800" spc="-10" dirty="0">
                          <a:latin typeface="Arial"/>
                          <a:cs typeface="Arial"/>
                        </a:rPr>
                        <a:t>74-</a:t>
                      </a:r>
                      <a:r>
                        <a:rPr sz="2800" spc="-25" dirty="0">
                          <a:latin typeface="Arial"/>
                          <a:cs typeface="Arial"/>
                        </a:rPr>
                        <a:t>117</a:t>
                      </a:r>
                      <a:endParaRPr sz="2800">
                        <a:latin typeface="Arial"/>
                        <a:cs typeface="Arial"/>
                      </a:endParaRPr>
                    </a:p>
                  </a:txBody>
                  <a:tcPr marL="0" marR="0" marT="0" marB="0"/>
                </a:tc>
                <a:tc>
                  <a:txBody>
                    <a:bodyPr/>
                    <a:lstStyle/>
                    <a:p>
                      <a:pPr marL="187960">
                        <a:lnSpc>
                          <a:spcPts val="3090"/>
                        </a:lnSpc>
                      </a:pPr>
                      <a:r>
                        <a:rPr sz="2800" dirty="0">
                          <a:latin typeface="Arial"/>
                          <a:cs typeface="Arial"/>
                        </a:rPr>
                        <a:t>Bad</a:t>
                      </a:r>
                      <a:r>
                        <a:rPr sz="2800" spc="-55" dirty="0">
                          <a:latin typeface="Arial"/>
                          <a:cs typeface="Arial"/>
                        </a:rPr>
                        <a:t> </a:t>
                      </a:r>
                      <a:r>
                        <a:rPr sz="2800" dirty="0">
                          <a:latin typeface="Arial"/>
                          <a:cs typeface="Arial"/>
                        </a:rPr>
                        <a:t>Faith</a:t>
                      </a:r>
                      <a:r>
                        <a:rPr sz="2800" spc="-40" dirty="0">
                          <a:latin typeface="Arial"/>
                          <a:cs typeface="Arial"/>
                        </a:rPr>
                        <a:t> </a:t>
                      </a:r>
                      <a:r>
                        <a:rPr sz="2800" spc="-10" dirty="0">
                          <a:latin typeface="Arial"/>
                          <a:cs typeface="Arial"/>
                        </a:rPr>
                        <a:t>Penalty</a:t>
                      </a:r>
                      <a:endParaRPr sz="2800">
                        <a:latin typeface="Arial"/>
                        <a:cs typeface="Arial"/>
                      </a:endParaRPr>
                    </a:p>
                  </a:txBody>
                  <a:tcPr marL="0" marR="0" marT="0" marB="0"/>
                </a:tc>
                <a:extLst>
                  <a:ext uri="{0D108BD9-81ED-4DB2-BD59-A6C34878D82A}">
                    <a16:rowId xmlns:a16="http://schemas.microsoft.com/office/drawing/2014/main" val="10000"/>
                  </a:ext>
                </a:extLst>
              </a:tr>
              <a:tr h="640080">
                <a:tc>
                  <a:txBody>
                    <a:bodyPr/>
                    <a:lstStyle/>
                    <a:p>
                      <a:pPr marL="31750">
                        <a:lnSpc>
                          <a:spcPct val="100000"/>
                        </a:lnSpc>
                        <a:spcBef>
                          <a:spcPts val="690"/>
                        </a:spcBef>
                      </a:pPr>
                      <a:r>
                        <a:rPr sz="2800" dirty="0">
                          <a:latin typeface="Arial"/>
                          <a:cs typeface="Arial"/>
                        </a:rPr>
                        <a:t>•</a:t>
                      </a:r>
                      <a:endParaRPr sz="2800">
                        <a:latin typeface="Arial"/>
                        <a:cs typeface="Arial"/>
                      </a:endParaRPr>
                    </a:p>
                  </a:txBody>
                  <a:tcPr marL="0" marR="0" marT="87630" marB="0"/>
                </a:tc>
                <a:tc>
                  <a:txBody>
                    <a:bodyPr/>
                    <a:lstStyle/>
                    <a:p>
                      <a:pPr marL="109220">
                        <a:lnSpc>
                          <a:spcPct val="100000"/>
                        </a:lnSpc>
                        <a:spcBef>
                          <a:spcPts val="690"/>
                        </a:spcBef>
                      </a:pPr>
                      <a:r>
                        <a:rPr sz="2800" spc="-10" dirty="0">
                          <a:latin typeface="Arial"/>
                          <a:cs typeface="Arial"/>
                        </a:rPr>
                        <a:t>74-</a:t>
                      </a:r>
                      <a:r>
                        <a:rPr sz="2800" spc="-25" dirty="0">
                          <a:latin typeface="Arial"/>
                          <a:cs typeface="Arial"/>
                        </a:rPr>
                        <a:t>118</a:t>
                      </a:r>
                      <a:endParaRPr sz="2800">
                        <a:latin typeface="Arial"/>
                        <a:cs typeface="Arial"/>
                      </a:endParaRPr>
                    </a:p>
                  </a:txBody>
                  <a:tcPr marL="0" marR="0" marT="87630" marB="0"/>
                </a:tc>
                <a:tc>
                  <a:txBody>
                    <a:bodyPr/>
                    <a:lstStyle/>
                    <a:p>
                      <a:pPr marL="187960">
                        <a:lnSpc>
                          <a:spcPct val="100000"/>
                        </a:lnSpc>
                        <a:spcBef>
                          <a:spcPts val="690"/>
                        </a:spcBef>
                      </a:pPr>
                      <a:r>
                        <a:rPr sz="2800" spc="-10" dirty="0">
                          <a:latin typeface="Arial"/>
                          <a:cs typeface="Arial"/>
                        </a:rPr>
                        <a:t>Immunity</a:t>
                      </a:r>
                      <a:endParaRPr sz="2800">
                        <a:latin typeface="Arial"/>
                        <a:cs typeface="Arial"/>
                      </a:endParaRPr>
                    </a:p>
                  </a:txBody>
                  <a:tcPr marL="0" marR="0" marT="87630" marB="0"/>
                </a:tc>
                <a:extLst>
                  <a:ext uri="{0D108BD9-81ED-4DB2-BD59-A6C34878D82A}">
                    <a16:rowId xmlns:a16="http://schemas.microsoft.com/office/drawing/2014/main" val="10001"/>
                  </a:ext>
                </a:extLst>
              </a:tr>
              <a:tr h="639445">
                <a:tc>
                  <a:txBody>
                    <a:bodyPr/>
                    <a:lstStyle/>
                    <a:p>
                      <a:pPr marL="31750">
                        <a:lnSpc>
                          <a:spcPct val="100000"/>
                        </a:lnSpc>
                        <a:spcBef>
                          <a:spcPts val="690"/>
                        </a:spcBef>
                      </a:pPr>
                      <a:r>
                        <a:rPr sz="2800" dirty="0">
                          <a:latin typeface="Arial"/>
                          <a:cs typeface="Arial"/>
                        </a:rPr>
                        <a:t>•</a:t>
                      </a:r>
                      <a:endParaRPr sz="2800">
                        <a:latin typeface="Arial"/>
                        <a:cs typeface="Arial"/>
                      </a:endParaRPr>
                    </a:p>
                  </a:txBody>
                  <a:tcPr marL="0" marR="0" marT="87630" marB="0"/>
                </a:tc>
                <a:tc>
                  <a:txBody>
                    <a:bodyPr/>
                    <a:lstStyle/>
                    <a:p>
                      <a:pPr marL="109220">
                        <a:lnSpc>
                          <a:spcPct val="100000"/>
                        </a:lnSpc>
                        <a:spcBef>
                          <a:spcPts val="690"/>
                        </a:spcBef>
                      </a:pPr>
                      <a:r>
                        <a:rPr sz="2800" spc="-10" dirty="0">
                          <a:latin typeface="Arial"/>
                          <a:cs typeface="Arial"/>
                        </a:rPr>
                        <a:t>74-</a:t>
                      </a:r>
                      <a:r>
                        <a:rPr sz="2800" spc="-25" dirty="0">
                          <a:latin typeface="Arial"/>
                          <a:cs typeface="Arial"/>
                        </a:rPr>
                        <a:t>119</a:t>
                      </a:r>
                      <a:endParaRPr sz="2800">
                        <a:latin typeface="Arial"/>
                        <a:cs typeface="Arial"/>
                      </a:endParaRPr>
                    </a:p>
                  </a:txBody>
                  <a:tcPr marL="0" marR="0" marT="87630" marB="0"/>
                </a:tc>
                <a:tc>
                  <a:txBody>
                    <a:bodyPr/>
                    <a:lstStyle/>
                    <a:p>
                      <a:pPr marL="187960">
                        <a:lnSpc>
                          <a:spcPct val="100000"/>
                        </a:lnSpc>
                        <a:spcBef>
                          <a:spcPts val="690"/>
                        </a:spcBef>
                      </a:pPr>
                      <a:r>
                        <a:rPr sz="2800" dirty="0">
                          <a:latin typeface="Arial"/>
                          <a:cs typeface="Arial"/>
                        </a:rPr>
                        <a:t>Agency</a:t>
                      </a:r>
                      <a:r>
                        <a:rPr sz="2800" spc="-75" dirty="0">
                          <a:latin typeface="Arial"/>
                          <a:cs typeface="Arial"/>
                        </a:rPr>
                        <a:t> </a:t>
                      </a:r>
                      <a:r>
                        <a:rPr sz="2800" spc="-10" dirty="0">
                          <a:latin typeface="Arial"/>
                          <a:cs typeface="Arial"/>
                        </a:rPr>
                        <a:t>Guidelines</a:t>
                      </a:r>
                      <a:endParaRPr sz="2800">
                        <a:latin typeface="Arial"/>
                        <a:cs typeface="Arial"/>
                      </a:endParaRPr>
                    </a:p>
                  </a:txBody>
                  <a:tcPr marL="0" marR="0" marT="87630" marB="0"/>
                </a:tc>
                <a:extLst>
                  <a:ext uri="{0D108BD9-81ED-4DB2-BD59-A6C34878D82A}">
                    <a16:rowId xmlns:a16="http://schemas.microsoft.com/office/drawing/2014/main" val="10002"/>
                  </a:ext>
                </a:extLst>
              </a:tr>
              <a:tr h="639445">
                <a:tc>
                  <a:txBody>
                    <a:bodyPr/>
                    <a:lstStyle/>
                    <a:p>
                      <a:pPr marL="31750">
                        <a:lnSpc>
                          <a:spcPct val="100000"/>
                        </a:lnSpc>
                        <a:spcBef>
                          <a:spcPts val="690"/>
                        </a:spcBef>
                      </a:pPr>
                      <a:r>
                        <a:rPr sz="2800" dirty="0">
                          <a:latin typeface="Arial"/>
                          <a:cs typeface="Arial"/>
                        </a:rPr>
                        <a:t>•</a:t>
                      </a:r>
                      <a:endParaRPr sz="2800">
                        <a:latin typeface="Arial"/>
                        <a:cs typeface="Arial"/>
                      </a:endParaRPr>
                    </a:p>
                  </a:txBody>
                  <a:tcPr marL="0" marR="0" marT="87630" marB="0"/>
                </a:tc>
                <a:tc>
                  <a:txBody>
                    <a:bodyPr/>
                    <a:lstStyle/>
                    <a:p>
                      <a:pPr marL="109220">
                        <a:lnSpc>
                          <a:spcPct val="100000"/>
                        </a:lnSpc>
                        <a:spcBef>
                          <a:spcPts val="690"/>
                        </a:spcBef>
                      </a:pPr>
                      <a:r>
                        <a:rPr sz="2800" spc="-10" dirty="0">
                          <a:latin typeface="Arial"/>
                          <a:cs typeface="Arial"/>
                        </a:rPr>
                        <a:t>74-</a:t>
                      </a:r>
                      <a:r>
                        <a:rPr sz="2800" spc="-25" dirty="0">
                          <a:latin typeface="Arial"/>
                          <a:cs typeface="Arial"/>
                        </a:rPr>
                        <a:t>120</a:t>
                      </a:r>
                      <a:endParaRPr sz="2800">
                        <a:latin typeface="Arial"/>
                        <a:cs typeface="Arial"/>
                      </a:endParaRPr>
                    </a:p>
                  </a:txBody>
                  <a:tcPr marL="0" marR="0" marT="87630" marB="0"/>
                </a:tc>
                <a:tc>
                  <a:txBody>
                    <a:bodyPr/>
                    <a:lstStyle/>
                    <a:p>
                      <a:pPr marL="187960">
                        <a:lnSpc>
                          <a:spcPct val="100000"/>
                        </a:lnSpc>
                        <a:spcBef>
                          <a:spcPts val="690"/>
                        </a:spcBef>
                      </a:pPr>
                      <a:r>
                        <a:rPr sz="2800" dirty="0">
                          <a:latin typeface="Arial"/>
                          <a:cs typeface="Arial"/>
                        </a:rPr>
                        <a:t>Mailing</a:t>
                      </a:r>
                      <a:r>
                        <a:rPr sz="2800" spc="-45" dirty="0">
                          <a:latin typeface="Arial"/>
                          <a:cs typeface="Arial"/>
                        </a:rPr>
                        <a:t> </a:t>
                      </a:r>
                      <a:r>
                        <a:rPr sz="2800" dirty="0">
                          <a:latin typeface="Arial"/>
                          <a:cs typeface="Arial"/>
                        </a:rPr>
                        <a:t>List</a:t>
                      </a:r>
                      <a:r>
                        <a:rPr sz="2800" spc="-70" dirty="0">
                          <a:latin typeface="Arial"/>
                          <a:cs typeface="Arial"/>
                        </a:rPr>
                        <a:t> </a:t>
                      </a:r>
                      <a:r>
                        <a:rPr sz="2800" spc="-10" dirty="0">
                          <a:latin typeface="Arial"/>
                          <a:cs typeface="Arial"/>
                        </a:rPr>
                        <a:t>Prohibition</a:t>
                      </a:r>
                      <a:endParaRPr sz="2800">
                        <a:latin typeface="Arial"/>
                        <a:cs typeface="Arial"/>
                      </a:endParaRPr>
                    </a:p>
                  </a:txBody>
                  <a:tcPr marL="0" marR="0" marT="87630" marB="0"/>
                </a:tc>
                <a:extLst>
                  <a:ext uri="{0D108BD9-81ED-4DB2-BD59-A6C34878D82A}">
                    <a16:rowId xmlns:a16="http://schemas.microsoft.com/office/drawing/2014/main" val="10003"/>
                  </a:ext>
                </a:extLst>
              </a:tr>
              <a:tr h="518159">
                <a:tc>
                  <a:txBody>
                    <a:bodyPr/>
                    <a:lstStyle/>
                    <a:p>
                      <a:pPr marL="31750">
                        <a:lnSpc>
                          <a:spcPts val="3295"/>
                        </a:lnSpc>
                        <a:spcBef>
                          <a:spcPts val="690"/>
                        </a:spcBef>
                      </a:pPr>
                      <a:r>
                        <a:rPr sz="2800" dirty="0">
                          <a:latin typeface="Arial"/>
                          <a:cs typeface="Arial"/>
                        </a:rPr>
                        <a:t>•</a:t>
                      </a:r>
                      <a:endParaRPr sz="2800">
                        <a:latin typeface="Arial"/>
                        <a:cs typeface="Arial"/>
                      </a:endParaRPr>
                    </a:p>
                  </a:txBody>
                  <a:tcPr marL="0" marR="0" marT="87630" marB="0"/>
                </a:tc>
                <a:tc>
                  <a:txBody>
                    <a:bodyPr/>
                    <a:lstStyle/>
                    <a:p>
                      <a:pPr marL="109220">
                        <a:lnSpc>
                          <a:spcPts val="3295"/>
                        </a:lnSpc>
                        <a:spcBef>
                          <a:spcPts val="690"/>
                        </a:spcBef>
                      </a:pPr>
                      <a:r>
                        <a:rPr sz="2800" spc="-10" dirty="0">
                          <a:latin typeface="Arial"/>
                          <a:cs typeface="Arial"/>
                        </a:rPr>
                        <a:t>74-</a:t>
                      </a:r>
                      <a:r>
                        <a:rPr sz="2800" spc="-25" dirty="0">
                          <a:latin typeface="Arial"/>
                          <a:cs typeface="Arial"/>
                        </a:rPr>
                        <a:t>122</a:t>
                      </a:r>
                      <a:endParaRPr sz="2800">
                        <a:latin typeface="Arial"/>
                        <a:cs typeface="Arial"/>
                      </a:endParaRPr>
                    </a:p>
                  </a:txBody>
                  <a:tcPr marL="0" marR="0" marT="87630" marB="0"/>
                </a:tc>
                <a:tc>
                  <a:txBody>
                    <a:bodyPr/>
                    <a:lstStyle/>
                    <a:p>
                      <a:pPr marL="187960">
                        <a:lnSpc>
                          <a:spcPts val="3295"/>
                        </a:lnSpc>
                        <a:spcBef>
                          <a:spcPts val="690"/>
                        </a:spcBef>
                      </a:pPr>
                      <a:r>
                        <a:rPr sz="2800" dirty="0">
                          <a:latin typeface="Arial"/>
                          <a:cs typeface="Arial"/>
                        </a:rPr>
                        <a:t>Confidentiality</a:t>
                      </a:r>
                      <a:r>
                        <a:rPr sz="2800" spc="-150" dirty="0">
                          <a:latin typeface="Arial"/>
                          <a:cs typeface="Arial"/>
                        </a:rPr>
                        <a:t> </a:t>
                      </a:r>
                      <a:r>
                        <a:rPr sz="2800" spc="-10" dirty="0">
                          <a:latin typeface="Arial"/>
                          <a:cs typeface="Arial"/>
                        </a:rPr>
                        <a:t>Language</a:t>
                      </a:r>
                      <a:endParaRPr sz="2800">
                        <a:latin typeface="Arial"/>
                        <a:cs typeface="Arial"/>
                      </a:endParaRPr>
                    </a:p>
                  </a:txBody>
                  <a:tcPr marL="0" marR="0" marT="87630" marB="0"/>
                </a:tc>
                <a:extLst>
                  <a:ext uri="{0D108BD9-81ED-4DB2-BD59-A6C34878D82A}">
                    <a16:rowId xmlns:a16="http://schemas.microsoft.com/office/drawing/2014/main" val="10004"/>
                  </a:ext>
                </a:extLst>
              </a:tr>
            </a:tbl>
          </a:graphicData>
        </a:graphic>
      </p:graphicFrame>
      <p:sp>
        <p:nvSpPr>
          <p:cNvPr id="6" name="object 6"/>
          <p:cNvSpPr txBox="1"/>
          <p:nvPr/>
        </p:nvSpPr>
        <p:spPr>
          <a:xfrm>
            <a:off x="6819855" y="6454945"/>
            <a:ext cx="2244725" cy="366395"/>
          </a:xfrm>
          <a:prstGeom prst="rect">
            <a:avLst/>
          </a:prstGeom>
        </p:spPr>
        <p:txBody>
          <a:bodyPr vert="horz" wrap="square" lIns="0" tIns="0" rIns="0" bIns="0" numCol="1" rtlCol="0">
            <a:spAutoFit/>
          </a:bodyPr>
          <a:lstStyle/>
          <a:p>
            <a:pPr marL="12700">
              <a:lnSpc>
                <a:spcPts val="2755"/>
              </a:lnSpc>
            </a:pPr>
            <a:r>
              <a:rPr sz="2400" dirty="0">
                <a:latin typeface="Arial"/>
                <a:cs typeface="Arial"/>
              </a:rPr>
              <a:t>PRLM pp. </a:t>
            </a:r>
            <a:r>
              <a:rPr sz="2400" spc="-10" dirty="0">
                <a:latin typeface="Arial"/>
                <a:cs typeface="Arial"/>
              </a:rPr>
              <a:t>54-</a:t>
            </a:r>
            <a:r>
              <a:rPr sz="2400" spc="-25" dirty="0">
                <a:latin typeface="Arial"/>
                <a:cs typeface="Arial"/>
              </a:rPr>
              <a:t>58</a:t>
            </a:r>
            <a:endParaRPr sz="240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335" rIns="0" bIns="0" numCol="1" rtlCol="0">
            <a:spAutoFit/>
          </a:bodyPr>
          <a:lstStyle/>
          <a:p>
            <a:pPr marL="2800350">
              <a:lnSpc>
                <a:spcPct val="100000"/>
              </a:lnSpc>
              <a:spcBef>
                <a:spcPts val="105"/>
              </a:spcBef>
            </a:pPr>
            <a:r>
              <a:rPr spc="-10" dirty="0"/>
              <a:t>Definitions</a:t>
            </a:r>
          </a:p>
        </p:txBody>
      </p:sp>
      <p:sp>
        <p:nvSpPr>
          <p:cNvPr id="3" name="object 3"/>
          <p:cNvSpPr txBox="1"/>
          <p:nvPr/>
        </p:nvSpPr>
        <p:spPr>
          <a:xfrm>
            <a:off x="535940" y="1538731"/>
            <a:ext cx="8070215" cy="3524250"/>
          </a:xfrm>
          <a:prstGeom prst="rect">
            <a:avLst/>
          </a:prstGeom>
        </p:spPr>
        <p:txBody>
          <a:bodyPr vert="horz" wrap="square" lIns="0" tIns="12065" rIns="0" bIns="0" numCol="1" rtlCol="0">
            <a:spAutoFit/>
          </a:bodyPr>
          <a:lstStyle/>
          <a:p>
            <a:pPr marL="12700">
              <a:lnSpc>
                <a:spcPct val="100000"/>
              </a:lnSpc>
              <a:spcBef>
                <a:spcPts val="95"/>
              </a:spcBef>
            </a:pPr>
            <a:r>
              <a:rPr sz="2800" u="sng" dirty="0">
                <a:uFill>
                  <a:solidFill>
                    <a:srgbClr val="000000"/>
                  </a:solidFill>
                </a:uFill>
                <a:latin typeface="Arial"/>
                <a:cs typeface="Arial"/>
              </a:rPr>
              <a:t>Rule</a:t>
            </a:r>
            <a:r>
              <a:rPr sz="2800" u="sng" spc="-45" dirty="0">
                <a:uFill>
                  <a:solidFill>
                    <a:srgbClr val="000000"/>
                  </a:solidFill>
                </a:uFill>
                <a:latin typeface="Arial"/>
                <a:cs typeface="Arial"/>
              </a:rPr>
              <a:t> </a:t>
            </a:r>
            <a:r>
              <a:rPr sz="2800" u="sng" dirty="0">
                <a:uFill>
                  <a:solidFill>
                    <a:srgbClr val="000000"/>
                  </a:solidFill>
                </a:uFill>
                <a:latin typeface="Arial"/>
                <a:cs typeface="Arial"/>
              </a:rPr>
              <a:t>of</a:t>
            </a:r>
            <a:r>
              <a:rPr sz="2800" u="sng" spc="-70" dirty="0">
                <a:uFill>
                  <a:solidFill>
                    <a:srgbClr val="000000"/>
                  </a:solidFill>
                </a:uFill>
                <a:latin typeface="Arial"/>
                <a:cs typeface="Arial"/>
              </a:rPr>
              <a:t> </a:t>
            </a:r>
            <a:r>
              <a:rPr sz="2800" u="sng" dirty="0">
                <a:uFill>
                  <a:solidFill>
                    <a:srgbClr val="000000"/>
                  </a:solidFill>
                </a:uFill>
                <a:latin typeface="Arial"/>
                <a:cs typeface="Arial"/>
              </a:rPr>
              <a:t>Statutory</a:t>
            </a:r>
            <a:r>
              <a:rPr sz="2800" u="sng" spc="-65" dirty="0">
                <a:uFill>
                  <a:solidFill>
                    <a:srgbClr val="000000"/>
                  </a:solidFill>
                </a:uFill>
                <a:latin typeface="Arial"/>
                <a:cs typeface="Arial"/>
              </a:rPr>
              <a:t> </a:t>
            </a:r>
            <a:r>
              <a:rPr sz="2800" u="sng" spc="-10" dirty="0">
                <a:uFill>
                  <a:solidFill>
                    <a:srgbClr val="000000"/>
                  </a:solidFill>
                </a:uFill>
                <a:latin typeface="Arial"/>
                <a:cs typeface="Arial"/>
              </a:rPr>
              <a:t>Construction:</a:t>
            </a:r>
            <a:endParaRPr sz="2800">
              <a:latin typeface="Arial"/>
              <a:cs typeface="Arial"/>
            </a:endParaRPr>
          </a:p>
          <a:p>
            <a:pPr marL="12700" marR="5080">
              <a:lnSpc>
                <a:spcPct val="80000"/>
              </a:lnSpc>
              <a:spcBef>
                <a:spcPts val="670"/>
              </a:spcBef>
              <a:tabLst>
                <a:tab pos="1270000" algn="l"/>
                <a:tab pos="2013585" algn="l"/>
                <a:tab pos="3093720" algn="l"/>
                <a:tab pos="3817620" algn="l"/>
                <a:tab pos="5412105" algn="l"/>
                <a:tab pos="6115685" algn="l"/>
                <a:tab pos="7056120" algn="l"/>
                <a:tab pos="7562215" algn="l"/>
              </a:tabLst>
            </a:pPr>
            <a:r>
              <a:rPr sz="2800" spc="-10" dirty="0">
                <a:latin typeface="Arial"/>
                <a:cs typeface="Arial"/>
              </a:rPr>
              <a:t>Words</a:t>
            </a:r>
            <a:r>
              <a:rPr sz="2800" dirty="0">
                <a:latin typeface="Arial"/>
                <a:cs typeface="Arial"/>
              </a:rPr>
              <a:t>	</a:t>
            </a:r>
            <a:r>
              <a:rPr sz="2800" spc="-25" dirty="0">
                <a:latin typeface="Arial"/>
                <a:cs typeface="Arial"/>
              </a:rPr>
              <a:t>are</a:t>
            </a:r>
            <a:r>
              <a:rPr sz="2800" dirty="0">
                <a:latin typeface="Arial"/>
                <a:cs typeface="Arial"/>
              </a:rPr>
              <a:t>	</a:t>
            </a:r>
            <a:r>
              <a:rPr sz="2800" spc="-20" dirty="0">
                <a:latin typeface="Arial"/>
                <a:cs typeface="Arial"/>
              </a:rPr>
              <a:t>given</a:t>
            </a:r>
            <a:r>
              <a:rPr sz="2800" dirty="0">
                <a:latin typeface="Arial"/>
                <a:cs typeface="Arial"/>
              </a:rPr>
              <a:t>	</a:t>
            </a:r>
            <a:r>
              <a:rPr sz="2800" spc="-25" dirty="0">
                <a:latin typeface="Arial"/>
                <a:cs typeface="Arial"/>
              </a:rPr>
              <a:t>the</a:t>
            </a:r>
            <a:r>
              <a:rPr sz="2800" dirty="0">
                <a:latin typeface="Arial"/>
                <a:cs typeface="Arial"/>
              </a:rPr>
              <a:t>	</a:t>
            </a:r>
            <a:r>
              <a:rPr sz="2800" spc="-10" dirty="0">
                <a:latin typeface="Arial"/>
                <a:cs typeface="Arial"/>
              </a:rPr>
              <a:t>meaning</a:t>
            </a:r>
            <a:r>
              <a:rPr sz="2800" dirty="0">
                <a:latin typeface="Arial"/>
                <a:cs typeface="Arial"/>
              </a:rPr>
              <a:t>	</a:t>
            </a:r>
            <a:r>
              <a:rPr sz="2800" spc="-25" dirty="0">
                <a:latin typeface="Arial"/>
                <a:cs typeface="Arial"/>
              </a:rPr>
              <a:t>set</a:t>
            </a:r>
            <a:r>
              <a:rPr sz="2800" dirty="0">
                <a:latin typeface="Arial"/>
                <a:cs typeface="Arial"/>
              </a:rPr>
              <a:t>	</a:t>
            </a:r>
            <a:r>
              <a:rPr sz="2800" spc="-10" dirty="0">
                <a:latin typeface="Arial"/>
                <a:cs typeface="Arial"/>
              </a:rPr>
              <a:t>forth</a:t>
            </a:r>
            <a:r>
              <a:rPr sz="2800" dirty="0">
                <a:latin typeface="Arial"/>
                <a:cs typeface="Arial"/>
              </a:rPr>
              <a:t>	</a:t>
            </a:r>
            <a:r>
              <a:rPr sz="2800" spc="-25" dirty="0">
                <a:latin typeface="Arial"/>
                <a:cs typeface="Arial"/>
              </a:rPr>
              <a:t>in</a:t>
            </a:r>
            <a:r>
              <a:rPr sz="2800" dirty="0">
                <a:latin typeface="Arial"/>
                <a:cs typeface="Arial"/>
              </a:rPr>
              <a:t>	</a:t>
            </a:r>
            <a:r>
              <a:rPr sz="2800" spc="-25" dirty="0">
                <a:latin typeface="Arial"/>
                <a:cs typeface="Arial"/>
              </a:rPr>
              <a:t>the </a:t>
            </a:r>
            <a:r>
              <a:rPr sz="2800" dirty="0">
                <a:latin typeface="Arial"/>
                <a:cs typeface="Arial"/>
              </a:rPr>
              <a:t>definition</a:t>
            </a:r>
            <a:r>
              <a:rPr sz="2800" spc="-50" dirty="0">
                <a:latin typeface="Arial"/>
                <a:cs typeface="Arial"/>
              </a:rPr>
              <a:t> </a:t>
            </a:r>
            <a:r>
              <a:rPr sz="2800" dirty="0">
                <a:latin typeface="Arial"/>
                <a:cs typeface="Arial"/>
              </a:rPr>
              <a:t>portion</a:t>
            </a:r>
            <a:r>
              <a:rPr sz="2800" spc="-50" dirty="0">
                <a:latin typeface="Arial"/>
                <a:cs typeface="Arial"/>
              </a:rPr>
              <a:t> </a:t>
            </a:r>
            <a:r>
              <a:rPr sz="2800" dirty="0">
                <a:latin typeface="Arial"/>
                <a:cs typeface="Arial"/>
              </a:rPr>
              <a:t>of</a:t>
            </a:r>
            <a:r>
              <a:rPr sz="2800" spc="-50" dirty="0">
                <a:latin typeface="Arial"/>
                <a:cs typeface="Arial"/>
              </a:rPr>
              <a:t> </a:t>
            </a:r>
            <a:r>
              <a:rPr sz="2800" dirty="0">
                <a:latin typeface="Arial"/>
                <a:cs typeface="Arial"/>
              </a:rPr>
              <a:t>the</a:t>
            </a:r>
            <a:r>
              <a:rPr sz="2800" spc="-60" dirty="0">
                <a:latin typeface="Arial"/>
                <a:cs typeface="Arial"/>
              </a:rPr>
              <a:t> </a:t>
            </a:r>
            <a:r>
              <a:rPr sz="2800" dirty="0">
                <a:latin typeface="Arial"/>
                <a:cs typeface="Arial"/>
              </a:rPr>
              <a:t>code</a:t>
            </a:r>
            <a:r>
              <a:rPr sz="2800" spc="-45" dirty="0">
                <a:latin typeface="Arial"/>
                <a:cs typeface="Arial"/>
              </a:rPr>
              <a:t> </a:t>
            </a:r>
            <a:r>
              <a:rPr sz="2800" dirty="0">
                <a:latin typeface="Arial"/>
                <a:cs typeface="Arial"/>
              </a:rPr>
              <a:t>section</a:t>
            </a:r>
            <a:r>
              <a:rPr sz="2800" spc="-60" dirty="0">
                <a:latin typeface="Arial"/>
                <a:cs typeface="Arial"/>
              </a:rPr>
              <a:t> </a:t>
            </a:r>
            <a:r>
              <a:rPr sz="2800" dirty="0">
                <a:latin typeface="Arial"/>
                <a:cs typeface="Arial"/>
              </a:rPr>
              <a:t>or</a:t>
            </a:r>
            <a:r>
              <a:rPr sz="2800" spc="-45" dirty="0">
                <a:latin typeface="Arial"/>
                <a:cs typeface="Arial"/>
              </a:rPr>
              <a:t> </a:t>
            </a:r>
            <a:r>
              <a:rPr sz="2800" spc="-10" dirty="0">
                <a:latin typeface="Arial"/>
                <a:cs typeface="Arial"/>
              </a:rPr>
              <a:t>chapter.</a:t>
            </a:r>
            <a:endParaRPr sz="2800">
              <a:latin typeface="Arial"/>
              <a:cs typeface="Arial"/>
            </a:endParaRPr>
          </a:p>
          <a:p>
            <a:pPr marL="690880" marR="5080" indent="-361315">
              <a:lnSpc>
                <a:spcPct val="80000"/>
              </a:lnSpc>
              <a:spcBef>
                <a:spcPts val="675"/>
              </a:spcBef>
              <a:buChar char="•"/>
              <a:tabLst>
                <a:tab pos="690880" algn="l"/>
              </a:tabLst>
            </a:pPr>
            <a:r>
              <a:rPr sz="2800" dirty="0">
                <a:latin typeface="Arial"/>
                <a:cs typeface="Arial"/>
              </a:rPr>
              <a:t>The</a:t>
            </a:r>
            <a:r>
              <a:rPr sz="2800" spc="190" dirty="0">
                <a:latin typeface="Arial"/>
                <a:cs typeface="Arial"/>
              </a:rPr>
              <a:t> </a:t>
            </a:r>
            <a:r>
              <a:rPr sz="2800" dirty="0">
                <a:latin typeface="Arial"/>
                <a:cs typeface="Arial"/>
              </a:rPr>
              <a:t>definition</a:t>
            </a:r>
            <a:r>
              <a:rPr sz="2800" spc="200" dirty="0">
                <a:latin typeface="Arial"/>
                <a:cs typeface="Arial"/>
              </a:rPr>
              <a:t> </a:t>
            </a:r>
            <a:r>
              <a:rPr sz="2800" dirty="0">
                <a:latin typeface="Arial"/>
                <a:cs typeface="Arial"/>
              </a:rPr>
              <a:t>contained</a:t>
            </a:r>
            <a:r>
              <a:rPr sz="2800" spc="195" dirty="0">
                <a:latin typeface="Arial"/>
                <a:cs typeface="Arial"/>
              </a:rPr>
              <a:t> </a:t>
            </a:r>
            <a:r>
              <a:rPr sz="2800" dirty="0">
                <a:latin typeface="Arial"/>
                <a:cs typeface="Arial"/>
              </a:rPr>
              <a:t>in</a:t>
            </a:r>
            <a:r>
              <a:rPr sz="2800" spc="204" dirty="0">
                <a:latin typeface="Arial"/>
                <a:cs typeface="Arial"/>
              </a:rPr>
              <a:t> </a:t>
            </a:r>
            <a:r>
              <a:rPr sz="2800" dirty="0">
                <a:latin typeface="Arial"/>
                <a:cs typeface="Arial"/>
              </a:rPr>
              <a:t>code</a:t>
            </a:r>
            <a:r>
              <a:rPr sz="2800" spc="195" dirty="0">
                <a:latin typeface="Arial"/>
                <a:cs typeface="Arial"/>
              </a:rPr>
              <a:t> </a:t>
            </a:r>
            <a:r>
              <a:rPr sz="2800" dirty="0">
                <a:latin typeface="Arial"/>
                <a:cs typeface="Arial"/>
              </a:rPr>
              <a:t>controls</a:t>
            </a:r>
            <a:r>
              <a:rPr sz="2800" spc="195" dirty="0">
                <a:latin typeface="Arial"/>
                <a:cs typeface="Arial"/>
              </a:rPr>
              <a:t> </a:t>
            </a:r>
            <a:r>
              <a:rPr sz="2800" spc="-20" dirty="0">
                <a:latin typeface="Arial"/>
                <a:cs typeface="Arial"/>
              </a:rPr>
              <a:t>over </a:t>
            </a:r>
            <a:r>
              <a:rPr sz="2800" dirty="0">
                <a:latin typeface="Arial"/>
                <a:cs typeface="Arial"/>
              </a:rPr>
              <a:t>the</a:t>
            </a:r>
            <a:r>
              <a:rPr sz="2800" spc="-60" dirty="0">
                <a:latin typeface="Arial"/>
                <a:cs typeface="Arial"/>
              </a:rPr>
              <a:t> </a:t>
            </a:r>
            <a:r>
              <a:rPr sz="2800" dirty="0">
                <a:latin typeface="Arial"/>
                <a:cs typeface="Arial"/>
              </a:rPr>
              <a:t>common</a:t>
            </a:r>
            <a:r>
              <a:rPr sz="2800" spc="-45" dirty="0">
                <a:latin typeface="Arial"/>
                <a:cs typeface="Arial"/>
              </a:rPr>
              <a:t> </a:t>
            </a:r>
            <a:r>
              <a:rPr sz="2800" dirty="0">
                <a:latin typeface="Arial"/>
                <a:cs typeface="Arial"/>
              </a:rPr>
              <a:t>definition</a:t>
            </a:r>
            <a:r>
              <a:rPr sz="2800" spc="-55" dirty="0">
                <a:latin typeface="Arial"/>
                <a:cs typeface="Arial"/>
              </a:rPr>
              <a:t> </a:t>
            </a:r>
            <a:r>
              <a:rPr sz="2800" dirty="0">
                <a:latin typeface="Arial"/>
                <a:cs typeface="Arial"/>
              </a:rPr>
              <a:t>of</a:t>
            </a:r>
            <a:r>
              <a:rPr sz="2800" spc="-70" dirty="0">
                <a:latin typeface="Arial"/>
                <a:cs typeface="Arial"/>
              </a:rPr>
              <a:t> </a:t>
            </a:r>
            <a:r>
              <a:rPr sz="2800" dirty="0">
                <a:latin typeface="Arial"/>
                <a:cs typeface="Arial"/>
              </a:rPr>
              <a:t>the</a:t>
            </a:r>
            <a:r>
              <a:rPr sz="2800" spc="-55" dirty="0">
                <a:latin typeface="Arial"/>
                <a:cs typeface="Arial"/>
              </a:rPr>
              <a:t> </a:t>
            </a:r>
            <a:r>
              <a:rPr sz="2800" spc="-10" dirty="0">
                <a:latin typeface="Arial"/>
                <a:cs typeface="Arial"/>
              </a:rPr>
              <a:t>word.</a:t>
            </a:r>
            <a:endParaRPr sz="2800">
              <a:latin typeface="Arial"/>
              <a:cs typeface="Arial"/>
            </a:endParaRPr>
          </a:p>
          <a:p>
            <a:pPr marL="690245" marR="5715" indent="-361315">
              <a:lnSpc>
                <a:spcPct val="80000"/>
              </a:lnSpc>
              <a:spcBef>
                <a:spcPts val="675"/>
              </a:spcBef>
              <a:buChar char="•"/>
              <a:tabLst>
                <a:tab pos="690245" algn="l"/>
              </a:tabLst>
            </a:pPr>
            <a:r>
              <a:rPr sz="2800" dirty="0">
                <a:latin typeface="Arial"/>
                <a:cs typeface="Arial"/>
              </a:rPr>
              <a:t>Different</a:t>
            </a:r>
            <a:r>
              <a:rPr sz="2800" spc="-45" dirty="0">
                <a:latin typeface="Arial"/>
                <a:cs typeface="Arial"/>
              </a:rPr>
              <a:t> </a:t>
            </a:r>
            <a:r>
              <a:rPr sz="2800" dirty="0">
                <a:latin typeface="Arial"/>
                <a:cs typeface="Arial"/>
              </a:rPr>
              <a:t>chapters</a:t>
            </a:r>
            <a:r>
              <a:rPr sz="2800" spc="-35" dirty="0">
                <a:latin typeface="Arial"/>
                <a:cs typeface="Arial"/>
              </a:rPr>
              <a:t> </a:t>
            </a:r>
            <a:r>
              <a:rPr sz="2800" dirty="0">
                <a:latin typeface="Arial"/>
                <a:cs typeface="Arial"/>
              </a:rPr>
              <a:t>or</a:t>
            </a:r>
            <a:r>
              <a:rPr sz="2800" spc="-35" dirty="0">
                <a:latin typeface="Arial"/>
                <a:cs typeface="Arial"/>
              </a:rPr>
              <a:t> </a:t>
            </a:r>
            <a:r>
              <a:rPr sz="2800" dirty="0">
                <a:latin typeface="Arial"/>
                <a:cs typeface="Arial"/>
              </a:rPr>
              <a:t>code</a:t>
            </a:r>
            <a:r>
              <a:rPr sz="2800" spc="-35" dirty="0">
                <a:latin typeface="Arial"/>
                <a:cs typeface="Arial"/>
              </a:rPr>
              <a:t> </a:t>
            </a:r>
            <a:r>
              <a:rPr sz="2800" dirty="0">
                <a:latin typeface="Arial"/>
                <a:cs typeface="Arial"/>
              </a:rPr>
              <a:t>sections</a:t>
            </a:r>
            <a:r>
              <a:rPr sz="2800" spc="-35" dirty="0">
                <a:latin typeface="Arial"/>
                <a:cs typeface="Arial"/>
              </a:rPr>
              <a:t> </a:t>
            </a:r>
            <a:r>
              <a:rPr sz="2800" dirty="0">
                <a:latin typeface="Arial"/>
                <a:cs typeface="Arial"/>
              </a:rPr>
              <a:t>may</a:t>
            </a:r>
            <a:r>
              <a:rPr sz="2800" spc="-30" dirty="0">
                <a:latin typeface="Arial"/>
                <a:cs typeface="Arial"/>
              </a:rPr>
              <a:t> </a:t>
            </a:r>
            <a:r>
              <a:rPr sz="2800" spc="-10" dirty="0">
                <a:latin typeface="Arial"/>
                <a:cs typeface="Arial"/>
              </a:rPr>
              <a:t>define </a:t>
            </a:r>
            <a:r>
              <a:rPr sz="2800" dirty="0">
                <a:latin typeface="Arial"/>
                <a:cs typeface="Arial"/>
              </a:rPr>
              <a:t>the</a:t>
            </a:r>
            <a:r>
              <a:rPr sz="2800" spc="-55" dirty="0">
                <a:latin typeface="Arial"/>
                <a:cs typeface="Arial"/>
              </a:rPr>
              <a:t> </a:t>
            </a:r>
            <a:r>
              <a:rPr sz="2800" dirty="0">
                <a:latin typeface="Arial"/>
                <a:cs typeface="Arial"/>
              </a:rPr>
              <a:t>same</a:t>
            </a:r>
            <a:r>
              <a:rPr sz="2800" spc="-55" dirty="0">
                <a:latin typeface="Arial"/>
                <a:cs typeface="Arial"/>
              </a:rPr>
              <a:t> </a:t>
            </a:r>
            <a:r>
              <a:rPr sz="2800" dirty="0">
                <a:latin typeface="Arial"/>
                <a:cs typeface="Arial"/>
              </a:rPr>
              <a:t>word</a:t>
            </a:r>
            <a:r>
              <a:rPr sz="2800" spc="-45" dirty="0">
                <a:latin typeface="Arial"/>
                <a:cs typeface="Arial"/>
              </a:rPr>
              <a:t> </a:t>
            </a:r>
            <a:r>
              <a:rPr sz="2800" dirty="0">
                <a:latin typeface="Arial"/>
                <a:cs typeface="Arial"/>
              </a:rPr>
              <a:t>slightly</a:t>
            </a:r>
            <a:r>
              <a:rPr sz="2800" spc="-65" dirty="0">
                <a:latin typeface="Arial"/>
                <a:cs typeface="Arial"/>
              </a:rPr>
              <a:t> </a:t>
            </a:r>
            <a:r>
              <a:rPr sz="2800" spc="-10" dirty="0">
                <a:latin typeface="Arial"/>
                <a:cs typeface="Arial"/>
              </a:rPr>
              <a:t>differently.</a:t>
            </a:r>
            <a:endParaRPr sz="2800">
              <a:latin typeface="Arial"/>
              <a:cs typeface="Arial"/>
            </a:endParaRPr>
          </a:p>
          <a:p>
            <a:pPr marL="690880" marR="5715" indent="-361315">
              <a:lnSpc>
                <a:spcPct val="80000"/>
              </a:lnSpc>
              <a:spcBef>
                <a:spcPts val="670"/>
              </a:spcBef>
              <a:buChar char="•"/>
              <a:tabLst>
                <a:tab pos="690880" algn="l"/>
                <a:tab pos="1074420" algn="l"/>
                <a:tab pos="1655445" algn="l"/>
                <a:tab pos="3206750" algn="l"/>
                <a:tab pos="4817110" algn="l"/>
                <a:tab pos="6012180" algn="l"/>
                <a:tab pos="6690359" algn="l"/>
              </a:tabLst>
            </a:pPr>
            <a:r>
              <a:rPr sz="2800" spc="-25" dirty="0">
                <a:latin typeface="Arial"/>
                <a:cs typeface="Arial"/>
              </a:rPr>
              <a:t>If</a:t>
            </a:r>
            <a:r>
              <a:rPr sz="2800" dirty="0">
                <a:latin typeface="Arial"/>
                <a:cs typeface="Arial"/>
              </a:rPr>
              <a:t>	</a:t>
            </a:r>
            <a:r>
              <a:rPr sz="2800" spc="-25" dirty="0">
                <a:latin typeface="Arial"/>
                <a:cs typeface="Arial"/>
              </a:rPr>
              <a:t>no</a:t>
            </a:r>
            <a:r>
              <a:rPr sz="2800" dirty="0">
                <a:latin typeface="Arial"/>
                <a:cs typeface="Arial"/>
              </a:rPr>
              <a:t>	</a:t>
            </a:r>
            <a:r>
              <a:rPr sz="2800" spc="-10" dirty="0">
                <a:latin typeface="Arial"/>
                <a:cs typeface="Arial"/>
              </a:rPr>
              <a:t>statutory</a:t>
            </a:r>
            <a:r>
              <a:rPr sz="2800" dirty="0">
                <a:latin typeface="Arial"/>
                <a:cs typeface="Arial"/>
              </a:rPr>
              <a:t>	</a:t>
            </a:r>
            <a:r>
              <a:rPr sz="2800" spc="-10" dirty="0">
                <a:latin typeface="Arial"/>
                <a:cs typeface="Arial"/>
              </a:rPr>
              <a:t>definition</a:t>
            </a:r>
            <a:r>
              <a:rPr sz="2800" dirty="0">
                <a:latin typeface="Arial"/>
                <a:cs typeface="Arial"/>
              </a:rPr>
              <a:t>	</a:t>
            </a:r>
            <a:r>
              <a:rPr sz="2800" spc="-10" dirty="0">
                <a:latin typeface="Arial"/>
                <a:cs typeface="Arial"/>
              </a:rPr>
              <a:t>exists,</a:t>
            </a:r>
            <a:r>
              <a:rPr sz="2800" dirty="0">
                <a:latin typeface="Arial"/>
                <a:cs typeface="Arial"/>
              </a:rPr>
              <a:t>	</a:t>
            </a:r>
            <a:r>
              <a:rPr sz="2800" spc="-25" dirty="0">
                <a:latin typeface="Arial"/>
                <a:cs typeface="Arial"/>
              </a:rPr>
              <a:t>the</a:t>
            </a:r>
            <a:r>
              <a:rPr sz="2800" dirty="0">
                <a:latin typeface="Arial"/>
                <a:cs typeface="Arial"/>
              </a:rPr>
              <a:t>	</a:t>
            </a:r>
            <a:r>
              <a:rPr sz="2800" spc="-10" dirty="0">
                <a:latin typeface="Arial"/>
                <a:cs typeface="Arial"/>
              </a:rPr>
              <a:t>common </a:t>
            </a:r>
            <a:r>
              <a:rPr sz="2800" dirty="0">
                <a:latin typeface="Arial"/>
                <a:cs typeface="Arial"/>
              </a:rPr>
              <a:t>meaning</a:t>
            </a:r>
            <a:r>
              <a:rPr sz="2800" spc="-80" dirty="0">
                <a:latin typeface="Arial"/>
                <a:cs typeface="Arial"/>
              </a:rPr>
              <a:t> </a:t>
            </a:r>
            <a:r>
              <a:rPr sz="2800" spc="-10" dirty="0">
                <a:latin typeface="Arial"/>
                <a:cs typeface="Arial"/>
              </a:rPr>
              <a:t>controls.</a:t>
            </a:r>
            <a:endParaRPr sz="28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335" rIns="0" bIns="0" numCol="1" rtlCol="0">
            <a:spAutoFit/>
          </a:bodyPr>
          <a:lstStyle/>
          <a:p>
            <a:pPr marL="2208530">
              <a:lnSpc>
                <a:spcPct val="100000"/>
              </a:lnSpc>
              <a:spcBef>
                <a:spcPts val="105"/>
              </a:spcBef>
            </a:pPr>
            <a:r>
              <a:rPr dirty="0"/>
              <a:t>Key</a:t>
            </a:r>
            <a:r>
              <a:rPr spc="-10" dirty="0"/>
              <a:t> Definitions</a:t>
            </a:r>
          </a:p>
        </p:txBody>
      </p:sp>
      <p:sp>
        <p:nvSpPr>
          <p:cNvPr id="3" name="object 3"/>
          <p:cNvSpPr txBox="1"/>
          <p:nvPr/>
        </p:nvSpPr>
        <p:spPr>
          <a:xfrm>
            <a:off x="1221739" y="1207261"/>
            <a:ext cx="7385050" cy="3013710"/>
          </a:xfrm>
          <a:prstGeom prst="rect">
            <a:avLst/>
          </a:prstGeom>
        </p:spPr>
        <p:txBody>
          <a:bodyPr vert="horz" wrap="square" lIns="0" tIns="107950" rIns="0" bIns="0" numCol="1" rtlCol="0">
            <a:spAutoFit/>
          </a:bodyPr>
          <a:lstStyle/>
          <a:p>
            <a:pPr marL="353695" indent="-340995">
              <a:lnSpc>
                <a:spcPct val="100000"/>
              </a:lnSpc>
              <a:spcBef>
                <a:spcPts val="850"/>
              </a:spcBef>
              <a:buChar char="•"/>
              <a:tabLst>
                <a:tab pos="353695" algn="l"/>
              </a:tabLst>
            </a:pPr>
            <a:r>
              <a:rPr sz="3000" u="sng" spc="-10" dirty="0">
                <a:uFill>
                  <a:solidFill>
                    <a:srgbClr val="000000"/>
                  </a:solidFill>
                </a:uFill>
                <a:latin typeface="Arial"/>
                <a:cs typeface="Arial"/>
              </a:rPr>
              <a:t>Custodian</a:t>
            </a:r>
            <a:endParaRPr sz="3000">
              <a:latin typeface="Arial"/>
              <a:cs typeface="Arial"/>
            </a:endParaRPr>
          </a:p>
          <a:p>
            <a:pPr marL="353695" marR="5080" algn="just">
              <a:lnSpc>
                <a:spcPts val="2450"/>
              </a:lnSpc>
              <a:spcBef>
                <a:spcPts val="1040"/>
              </a:spcBef>
            </a:pPr>
            <a:r>
              <a:rPr sz="2400" dirty="0">
                <a:latin typeface="Arial"/>
                <a:cs typeface="Arial"/>
              </a:rPr>
              <a:t>The</a:t>
            </a:r>
            <a:r>
              <a:rPr sz="2400" spc="35" dirty="0">
                <a:latin typeface="Arial"/>
                <a:cs typeface="Arial"/>
              </a:rPr>
              <a:t>  </a:t>
            </a:r>
            <a:r>
              <a:rPr sz="2400" dirty="0">
                <a:latin typeface="Arial"/>
                <a:cs typeface="Arial"/>
              </a:rPr>
              <a:t>person</a:t>
            </a:r>
            <a:r>
              <a:rPr sz="2400" spc="40" dirty="0">
                <a:latin typeface="Arial"/>
                <a:cs typeface="Arial"/>
              </a:rPr>
              <a:t>  </a:t>
            </a:r>
            <a:r>
              <a:rPr sz="2400" dirty="0">
                <a:latin typeface="Arial"/>
                <a:cs typeface="Arial"/>
              </a:rPr>
              <a:t>or</a:t>
            </a:r>
            <a:r>
              <a:rPr sz="2400" spc="40" dirty="0">
                <a:latin typeface="Arial"/>
                <a:cs typeface="Arial"/>
              </a:rPr>
              <a:t>  </a:t>
            </a:r>
            <a:r>
              <a:rPr sz="2400" dirty="0">
                <a:latin typeface="Arial"/>
                <a:cs typeface="Arial"/>
              </a:rPr>
              <a:t>persons</a:t>
            </a:r>
            <a:r>
              <a:rPr sz="2400" spc="35" dirty="0">
                <a:latin typeface="Arial"/>
                <a:cs typeface="Arial"/>
              </a:rPr>
              <a:t>  </a:t>
            </a:r>
            <a:r>
              <a:rPr sz="2400" dirty="0">
                <a:latin typeface="Arial"/>
                <a:cs typeface="Arial"/>
              </a:rPr>
              <a:t>having</a:t>
            </a:r>
            <a:r>
              <a:rPr sz="2400" spc="40" dirty="0">
                <a:latin typeface="Arial"/>
                <a:cs typeface="Arial"/>
              </a:rPr>
              <a:t>  </a:t>
            </a:r>
            <a:r>
              <a:rPr sz="2400" dirty="0">
                <a:latin typeface="Arial"/>
                <a:cs typeface="Arial"/>
              </a:rPr>
              <a:t>personal</a:t>
            </a:r>
            <a:r>
              <a:rPr sz="2400" spc="40" dirty="0">
                <a:latin typeface="Arial"/>
                <a:cs typeface="Arial"/>
              </a:rPr>
              <a:t>  </a:t>
            </a:r>
            <a:r>
              <a:rPr sz="2400" spc="-10" dirty="0">
                <a:latin typeface="Arial"/>
                <a:cs typeface="Arial"/>
              </a:rPr>
              <a:t>custody </a:t>
            </a:r>
            <a:r>
              <a:rPr sz="2400" dirty="0">
                <a:latin typeface="Arial"/>
                <a:cs typeface="Arial"/>
              </a:rPr>
              <a:t>and</a:t>
            </a:r>
            <a:r>
              <a:rPr sz="2400" spc="-15" dirty="0">
                <a:latin typeface="Arial"/>
                <a:cs typeface="Arial"/>
              </a:rPr>
              <a:t> </a:t>
            </a:r>
            <a:r>
              <a:rPr sz="2400" dirty="0">
                <a:latin typeface="Arial"/>
                <a:cs typeface="Arial"/>
              </a:rPr>
              <a:t>control</a:t>
            </a:r>
            <a:r>
              <a:rPr sz="2400" spc="-15" dirty="0">
                <a:latin typeface="Arial"/>
                <a:cs typeface="Arial"/>
              </a:rPr>
              <a:t> </a:t>
            </a:r>
            <a:r>
              <a:rPr sz="2400" dirty="0">
                <a:latin typeface="Arial"/>
                <a:cs typeface="Arial"/>
              </a:rPr>
              <a:t>of</a:t>
            </a:r>
            <a:r>
              <a:rPr sz="2400" spc="-20" dirty="0">
                <a:latin typeface="Arial"/>
                <a:cs typeface="Arial"/>
              </a:rPr>
              <a:t> </a:t>
            </a:r>
            <a:r>
              <a:rPr sz="2400" dirty="0">
                <a:latin typeface="Arial"/>
                <a:cs typeface="Arial"/>
              </a:rPr>
              <a:t>the</a:t>
            </a:r>
            <a:r>
              <a:rPr sz="2400" spc="-20" dirty="0">
                <a:latin typeface="Arial"/>
                <a:cs typeface="Arial"/>
              </a:rPr>
              <a:t> </a:t>
            </a:r>
            <a:r>
              <a:rPr sz="2400" dirty="0">
                <a:latin typeface="Arial"/>
                <a:cs typeface="Arial"/>
              </a:rPr>
              <a:t>public</a:t>
            </a:r>
            <a:r>
              <a:rPr sz="2400" spc="10" dirty="0">
                <a:latin typeface="Arial"/>
                <a:cs typeface="Arial"/>
              </a:rPr>
              <a:t> </a:t>
            </a:r>
            <a:r>
              <a:rPr sz="2400" dirty="0">
                <a:latin typeface="Arial"/>
                <a:cs typeface="Arial"/>
              </a:rPr>
              <a:t>records</a:t>
            </a:r>
            <a:r>
              <a:rPr sz="2400" spc="-10" dirty="0">
                <a:latin typeface="Arial"/>
                <a:cs typeface="Arial"/>
              </a:rPr>
              <a:t> </a:t>
            </a:r>
            <a:r>
              <a:rPr sz="2400" dirty="0">
                <a:latin typeface="Arial"/>
                <a:cs typeface="Arial"/>
              </a:rPr>
              <a:t>in </a:t>
            </a:r>
            <a:r>
              <a:rPr sz="2400" spc="-10" dirty="0">
                <a:latin typeface="Arial"/>
                <a:cs typeface="Arial"/>
              </a:rPr>
              <a:t>question.</a:t>
            </a:r>
            <a:endParaRPr sz="2400">
              <a:latin typeface="Arial"/>
              <a:cs typeface="Arial"/>
            </a:endParaRPr>
          </a:p>
          <a:p>
            <a:pPr marL="353695" indent="-340995">
              <a:lnSpc>
                <a:spcPct val="100000"/>
              </a:lnSpc>
              <a:spcBef>
                <a:spcPts val="1405"/>
              </a:spcBef>
              <a:buChar char="•"/>
              <a:tabLst>
                <a:tab pos="353695" algn="l"/>
              </a:tabLst>
            </a:pPr>
            <a:r>
              <a:rPr sz="3000" u="sng" spc="-10" dirty="0">
                <a:uFill>
                  <a:solidFill>
                    <a:srgbClr val="000000"/>
                  </a:solidFill>
                </a:uFill>
                <a:latin typeface="Arial"/>
                <a:cs typeface="Arial"/>
              </a:rPr>
              <a:t>Writing</a:t>
            </a:r>
            <a:endParaRPr sz="3000">
              <a:latin typeface="Arial"/>
              <a:cs typeface="Arial"/>
            </a:endParaRPr>
          </a:p>
          <a:p>
            <a:pPr marL="353695" marR="5080" algn="just">
              <a:lnSpc>
                <a:spcPct val="82500"/>
              </a:lnSpc>
              <a:spcBef>
                <a:spcPts val="1100"/>
              </a:spcBef>
            </a:pPr>
            <a:r>
              <a:rPr sz="2400" dirty="0">
                <a:latin typeface="Arial"/>
                <a:cs typeface="Arial"/>
              </a:rPr>
              <a:t>Includes,</a:t>
            </a:r>
            <a:r>
              <a:rPr sz="2400" spc="550" dirty="0">
                <a:latin typeface="Arial"/>
                <a:cs typeface="Arial"/>
              </a:rPr>
              <a:t>  </a:t>
            </a:r>
            <a:r>
              <a:rPr sz="2400" dirty="0">
                <a:latin typeface="Arial"/>
                <a:cs typeface="Arial"/>
              </a:rPr>
              <a:t>but</a:t>
            </a:r>
            <a:r>
              <a:rPr sz="2400" spc="555" dirty="0">
                <a:latin typeface="Arial"/>
                <a:cs typeface="Arial"/>
              </a:rPr>
              <a:t>  </a:t>
            </a:r>
            <a:r>
              <a:rPr sz="2400" dirty="0">
                <a:latin typeface="Arial"/>
                <a:cs typeface="Arial"/>
              </a:rPr>
              <a:t>is</a:t>
            </a:r>
            <a:r>
              <a:rPr sz="2400" spc="550" dirty="0">
                <a:latin typeface="Arial"/>
                <a:cs typeface="Arial"/>
              </a:rPr>
              <a:t>  </a:t>
            </a:r>
            <a:r>
              <a:rPr sz="2400" dirty="0">
                <a:latin typeface="Arial"/>
                <a:cs typeface="Arial"/>
              </a:rPr>
              <a:t>not</a:t>
            </a:r>
            <a:r>
              <a:rPr sz="2400" spc="555" dirty="0">
                <a:latin typeface="Arial"/>
                <a:cs typeface="Arial"/>
              </a:rPr>
              <a:t>  </a:t>
            </a:r>
            <a:r>
              <a:rPr sz="2400" dirty="0">
                <a:latin typeface="Arial"/>
                <a:cs typeface="Arial"/>
              </a:rPr>
              <a:t>limited</a:t>
            </a:r>
            <a:r>
              <a:rPr sz="2400" spc="555" dirty="0">
                <a:latin typeface="Arial"/>
                <a:cs typeface="Arial"/>
              </a:rPr>
              <a:t>  </a:t>
            </a:r>
            <a:r>
              <a:rPr sz="2400" dirty="0">
                <a:latin typeface="Arial"/>
                <a:cs typeface="Arial"/>
              </a:rPr>
              <a:t>to,</a:t>
            </a:r>
            <a:r>
              <a:rPr sz="2400" spc="555" dirty="0">
                <a:latin typeface="Arial"/>
                <a:cs typeface="Arial"/>
              </a:rPr>
              <a:t>  </a:t>
            </a:r>
            <a:r>
              <a:rPr sz="2400" spc="-10" dirty="0">
                <a:latin typeface="Arial"/>
                <a:cs typeface="Arial"/>
              </a:rPr>
              <a:t>handwriting, </a:t>
            </a:r>
            <a:r>
              <a:rPr sz="2400" dirty="0">
                <a:latin typeface="Arial"/>
                <a:cs typeface="Arial"/>
              </a:rPr>
              <a:t>typewriting,</a:t>
            </a:r>
            <a:r>
              <a:rPr sz="2400" spc="229" dirty="0">
                <a:latin typeface="Arial"/>
                <a:cs typeface="Arial"/>
              </a:rPr>
              <a:t>  </a:t>
            </a:r>
            <a:r>
              <a:rPr sz="2400" dirty="0">
                <a:latin typeface="Arial"/>
                <a:cs typeface="Arial"/>
              </a:rPr>
              <a:t>printing,</a:t>
            </a:r>
            <a:r>
              <a:rPr sz="2400" spc="220" dirty="0">
                <a:latin typeface="Arial"/>
                <a:cs typeface="Arial"/>
              </a:rPr>
              <a:t>  </a:t>
            </a:r>
            <a:r>
              <a:rPr sz="2400" dirty="0">
                <a:latin typeface="Arial"/>
                <a:cs typeface="Arial"/>
              </a:rPr>
              <a:t>photostating,</a:t>
            </a:r>
            <a:r>
              <a:rPr sz="2400" spc="229" dirty="0">
                <a:latin typeface="Arial"/>
                <a:cs typeface="Arial"/>
              </a:rPr>
              <a:t>  </a:t>
            </a:r>
            <a:r>
              <a:rPr sz="2400" spc="-10" dirty="0">
                <a:latin typeface="Arial"/>
                <a:cs typeface="Arial"/>
              </a:rPr>
              <a:t>photographing </a:t>
            </a:r>
            <a:r>
              <a:rPr sz="2400" dirty="0">
                <a:latin typeface="Arial"/>
                <a:cs typeface="Arial"/>
              </a:rPr>
              <a:t>and</a:t>
            </a:r>
            <a:r>
              <a:rPr sz="2400" spc="-15" dirty="0">
                <a:latin typeface="Arial"/>
                <a:cs typeface="Arial"/>
              </a:rPr>
              <a:t> </a:t>
            </a:r>
            <a:r>
              <a:rPr sz="2400" dirty="0">
                <a:latin typeface="Arial"/>
                <a:cs typeface="Arial"/>
              </a:rPr>
              <a:t>every</a:t>
            </a:r>
            <a:r>
              <a:rPr sz="2400" spc="-15" dirty="0">
                <a:latin typeface="Arial"/>
                <a:cs typeface="Arial"/>
              </a:rPr>
              <a:t> </a:t>
            </a:r>
            <a:r>
              <a:rPr sz="2400" dirty="0">
                <a:latin typeface="Arial"/>
                <a:cs typeface="Arial"/>
              </a:rPr>
              <a:t>means of</a:t>
            </a:r>
            <a:r>
              <a:rPr sz="2400" spc="-10" dirty="0">
                <a:latin typeface="Arial"/>
                <a:cs typeface="Arial"/>
              </a:rPr>
              <a:t> recording.</a:t>
            </a:r>
            <a:endParaRPr sz="2400">
              <a:latin typeface="Arial"/>
              <a:cs typeface="Arial"/>
            </a:endParaRPr>
          </a:p>
        </p:txBody>
      </p:sp>
      <p:sp>
        <p:nvSpPr>
          <p:cNvPr id="4" name="object 4"/>
          <p:cNvSpPr txBox="1"/>
          <p:nvPr/>
        </p:nvSpPr>
        <p:spPr>
          <a:xfrm>
            <a:off x="1221739" y="4279645"/>
            <a:ext cx="7842250" cy="2538095"/>
          </a:xfrm>
          <a:prstGeom prst="rect">
            <a:avLst/>
          </a:prstGeom>
        </p:spPr>
        <p:txBody>
          <a:bodyPr vert="horz" wrap="square" lIns="0" tIns="107950" rIns="0" bIns="0" numCol="1" rtlCol="0">
            <a:spAutoFit/>
          </a:bodyPr>
          <a:lstStyle/>
          <a:p>
            <a:pPr marL="353695" indent="-340995">
              <a:lnSpc>
                <a:spcPct val="100000"/>
              </a:lnSpc>
              <a:spcBef>
                <a:spcPts val="850"/>
              </a:spcBef>
              <a:buChar char="•"/>
              <a:tabLst>
                <a:tab pos="353695" algn="l"/>
              </a:tabLst>
            </a:pPr>
            <a:r>
              <a:rPr sz="3000" u="sng" dirty="0">
                <a:uFill>
                  <a:solidFill>
                    <a:srgbClr val="000000"/>
                  </a:solidFill>
                </a:uFill>
                <a:latin typeface="Arial"/>
                <a:cs typeface="Arial"/>
              </a:rPr>
              <a:t>State</a:t>
            </a:r>
            <a:r>
              <a:rPr sz="3000" u="sng" spc="-20" dirty="0">
                <a:uFill>
                  <a:solidFill>
                    <a:srgbClr val="000000"/>
                  </a:solidFill>
                </a:uFill>
                <a:latin typeface="Arial"/>
                <a:cs typeface="Arial"/>
              </a:rPr>
              <a:t> </a:t>
            </a:r>
            <a:r>
              <a:rPr sz="3000" u="sng" spc="-10" dirty="0">
                <a:uFill>
                  <a:solidFill>
                    <a:srgbClr val="000000"/>
                  </a:solidFill>
                </a:uFill>
                <a:latin typeface="Arial"/>
                <a:cs typeface="Arial"/>
              </a:rPr>
              <a:t>Agency</a:t>
            </a:r>
            <a:endParaRPr sz="3000">
              <a:latin typeface="Arial"/>
              <a:cs typeface="Arial"/>
            </a:endParaRPr>
          </a:p>
          <a:p>
            <a:pPr marL="353695" marR="461009" algn="just">
              <a:lnSpc>
                <a:spcPct val="82500"/>
              </a:lnSpc>
              <a:spcBef>
                <a:spcPts val="1100"/>
              </a:spcBef>
            </a:pPr>
            <a:r>
              <a:rPr sz="2400" dirty="0">
                <a:latin typeface="Arial"/>
                <a:cs typeface="Arial"/>
              </a:rPr>
              <a:t>Every</a:t>
            </a:r>
            <a:r>
              <a:rPr sz="2400" spc="30" dirty="0">
                <a:latin typeface="Arial"/>
                <a:cs typeface="Arial"/>
              </a:rPr>
              <a:t>  </a:t>
            </a:r>
            <a:r>
              <a:rPr sz="2400" dirty="0">
                <a:latin typeface="Arial"/>
                <a:cs typeface="Arial"/>
              </a:rPr>
              <a:t>state</a:t>
            </a:r>
            <a:r>
              <a:rPr sz="2400" spc="35" dirty="0">
                <a:latin typeface="Arial"/>
                <a:cs typeface="Arial"/>
              </a:rPr>
              <a:t>  </a:t>
            </a:r>
            <a:r>
              <a:rPr sz="2400" dirty="0">
                <a:latin typeface="Arial"/>
                <a:cs typeface="Arial"/>
              </a:rPr>
              <a:t>officer,</a:t>
            </a:r>
            <a:r>
              <a:rPr sz="2400" spc="25" dirty="0">
                <a:latin typeface="Arial"/>
                <a:cs typeface="Arial"/>
              </a:rPr>
              <a:t>  </a:t>
            </a:r>
            <a:r>
              <a:rPr sz="2400" dirty="0">
                <a:latin typeface="Arial"/>
                <a:cs typeface="Arial"/>
              </a:rPr>
              <a:t>department,</a:t>
            </a:r>
            <a:r>
              <a:rPr sz="2400" spc="35" dirty="0">
                <a:latin typeface="Arial"/>
                <a:cs typeface="Arial"/>
              </a:rPr>
              <a:t>  </a:t>
            </a:r>
            <a:r>
              <a:rPr sz="2400" dirty="0">
                <a:latin typeface="Arial"/>
                <a:cs typeface="Arial"/>
              </a:rPr>
              <a:t>division,</a:t>
            </a:r>
            <a:r>
              <a:rPr sz="2400" spc="30" dirty="0">
                <a:latin typeface="Arial"/>
                <a:cs typeface="Arial"/>
              </a:rPr>
              <a:t>  </a:t>
            </a:r>
            <a:r>
              <a:rPr sz="2400" spc="-10" dirty="0">
                <a:latin typeface="Arial"/>
                <a:cs typeface="Arial"/>
              </a:rPr>
              <a:t>bureau, </a:t>
            </a:r>
            <a:r>
              <a:rPr sz="2400" dirty="0">
                <a:latin typeface="Arial"/>
                <a:cs typeface="Arial"/>
              </a:rPr>
              <a:t>commission</a:t>
            </a:r>
            <a:r>
              <a:rPr sz="2400" spc="170" dirty="0">
                <a:latin typeface="Arial"/>
                <a:cs typeface="Arial"/>
              </a:rPr>
              <a:t> </a:t>
            </a:r>
            <a:r>
              <a:rPr sz="2400" dirty="0">
                <a:latin typeface="Arial"/>
                <a:cs typeface="Arial"/>
              </a:rPr>
              <a:t>and</a:t>
            </a:r>
            <a:r>
              <a:rPr sz="2400" spc="180" dirty="0">
                <a:latin typeface="Arial"/>
                <a:cs typeface="Arial"/>
              </a:rPr>
              <a:t> </a:t>
            </a:r>
            <a:r>
              <a:rPr sz="2400" dirty="0">
                <a:latin typeface="Arial"/>
                <a:cs typeface="Arial"/>
              </a:rPr>
              <a:t>board</a:t>
            </a:r>
            <a:r>
              <a:rPr sz="2400" spc="170" dirty="0">
                <a:latin typeface="Arial"/>
                <a:cs typeface="Arial"/>
              </a:rPr>
              <a:t> </a:t>
            </a:r>
            <a:r>
              <a:rPr sz="2400" dirty="0">
                <a:latin typeface="Arial"/>
                <a:cs typeface="Arial"/>
              </a:rPr>
              <a:t>or</a:t>
            </a:r>
            <a:r>
              <a:rPr sz="2400" spc="175" dirty="0">
                <a:latin typeface="Arial"/>
                <a:cs typeface="Arial"/>
              </a:rPr>
              <a:t> </a:t>
            </a:r>
            <a:r>
              <a:rPr sz="2400" dirty="0">
                <a:latin typeface="Arial"/>
                <a:cs typeface="Arial"/>
              </a:rPr>
              <a:t>any</a:t>
            </a:r>
            <a:r>
              <a:rPr sz="2400" spc="170" dirty="0">
                <a:latin typeface="Arial"/>
                <a:cs typeface="Arial"/>
              </a:rPr>
              <a:t> </a:t>
            </a:r>
            <a:r>
              <a:rPr sz="2400" dirty="0">
                <a:latin typeface="Arial"/>
                <a:cs typeface="Arial"/>
              </a:rPr>
              <a:t>committee</a:t>
            </a:r>
            <a:r>
              <a:rPr sz="2400" spc="170" dirty="0">
                <a:latin typeface="Arial"/>
                <a:cs typeface="Arial"/>
              </a:rPr>
              <a:t> </a:t>
            </a:r>
            <a:r>
              <a:rPr sz="2400" dirty="0">
                <a:latin typeface="Arial"/>
                <a:cs typeface="Arial"/>
              </a:rPr>
              <a:t>of</a:t>
            </a:r>
            <a:r>
              <a:rPr sz="2400" spc="175" dirty="0">
                <a:latin typeface="Arial"/>
                <a:cs typeface="Arial"/>
              </a:rPr>
              <a:t> </a:t>
            </a:r>
            <a:r>
              <a:rPr sz="2400" dirty="0">
                <a:latin typeface="Arial"/>
                <a:cs typeface="Arial"/>
              </a:rPr>
              <a:t>a</a:t>
            </a:r>
            <a:r>
              <a:rPr sz="2400" spc="175" dirty="0">
                <a:latin typeface="Arial"/>
                <a:cs typeface="Arial"/>
              </a:rPr>
              <a:t> </a:t>
            </a:r>
            <a:r>
              <a:rPr sz="2400" spc="-10" dirty="0">
                <a:latin typeface="Arial"/>
                <a:cs typeface="Arial"/>
              </a:rPr>
              <a:t>state agency.</a:t>
            </a:r>
            <a:endParaRPr sz="2400">
              <a:latin typeface="Arial"/>
              <a:cs typeface="Arial"/>
            </a:endParaRPr>
          </a:p>
          <a:p>
            <a:pPr>
              <a:lnSpc>
                <a:spcPct val="100000"/>
              </a:lnSpc>
              <a:spcBef>
                <a:spcPts val="10"/>
              </a:spcBef>
            </a:pPr>
            <a:endParaRPr sz="2250">
              <a:latin typeface="Arial"/>
              <a:cs typeface="Arial"/>
            </a:endParaRPr>
          </a:p>
          <a:p>
            <a:pPr marL="1539240" marR="5080" indent="3425825">
              <a:lnSpc>
                <a:spcPct val="80000"/>
              </a:lnSpc>
            </a:pPr>
            <a:r>
              <a:rPr sz="2400" dirty="0">
                <a:latin typeface="Arial"/>
                <a:cs typeface="Arial"/>
              </a:rPr>
              <a:t>Idaho</a:t>
            </a:r>
            <a:r>
              <a:rPr sz="2400" spc="-15" dirty="0">
                <a:latin typeface="Arial"/>
                <a:cs typeface="Arial"/>
              </a:rPr>
              <a:t> </a:t>
            </a:r>
            <a:r>
              <a:rPr sz="2400" dirty="0">
                <a:latin typeface="Arial"/>
                <a:cs typeface="Arial"/>
              </a:rPr>
              <a:t>Code</a:t>
            </a:r>
            <a:r>
              <a:rPr sz="2400" spc="20" dirty="0">
                <a:latin typeface="Arial"/>
                <a:cs typeface="Arial"/>
              </a:rPr>
              <a:t> </a:t>
            </a:r>
            <a:r>
              <a:rPr sz="2400" dirty="0">
                <a:latin typeface="Arial"/>
                <a:cs typeface="Arial"/>
              </a:rPr>
              <a:t>§</a:t>
            </a:r>
            <a:r>
              <a:rPr sz="2400" spc="-10" dirty="0">
                <a:latin typeface="Arial"/>
                <a:cs typeface="Arial"/>
              </a:rPr>
              <a:t> 74-</a:t>
            </a:r>
            <a:r>
              <a:rPr sz="2400" spc="-25" dirty="0">
                <a:latin typeface="Arial"/>
                <a:cs typeface="Arial"/>
              </a:rPr>
              <a:t>101 </a:t>
            </a:r>
            <a:r>
              <a:rPr sz="2400" dirty="0">
                <a:latin typeface="Arial"/>
                <a:cs typeface="Arial"/>
              </a:rPr>
              <a:t>Public</a:t>
            </a:r>
            <a:r>
              <a:rPr sz="2400" spc="-5" dirty="0">
                <a:latin typeface="Arial"/>
                <a:cs typeface="Arial"/>
              </a:rPr>
              <a:t> </a:t>
            </a:r>
            <a:r>
              <a:rPr sz="2400" dirty="0">
                <a:latin typeface="Arial"/>
                <a:cs typeface="Arial"/>
              </a:rPr>
              <a:t>Records Law</a:t>
            </a:r>
            <a:r>
              <a:rPr sz="2400" spc="-5" dirty="0">
                <a:latin typeface="Arial"/>
                <a:cs typeface="Arial"/>
              </a:rPr>
              <a:t> </a:t>
            </a:r>
            <a:r>
              <a:rPr sz="2400" dirty="0">
                <a:latin typeface="Arial"/>
                <a:cs typeface="Arial"/>
              </a:rPr>
              <a:t>Manual</a:t>
            </a:r>
            <a:r>
              <a:rPr sz="2400" spc="5" dirty="0">
                <a:latin typeface="Arial"/>
                <a:cs typeface="Arial"/>
              </a:rPr>
              <a:t> </a:t>
            </a:r>
            <a:r>
              <a:rPr sz="2400" dirty="0">
                <a:latin typeface="Arial"/>
                <a:cs typeface="Arial"/>
              </a:rPr>
              <a:t>(PRLM)</a:t>
            </a:r>
            <a:r>
              <a:rPr sz="2400" spc="-20" dirty="0">
                <a:latin typeface="Arial"/>
                <a:cs typeface="Arial"/>
              </a:rPr>
              <a:t> </a:t>
            </a:r>
            <a:r>
              <a:rPr sz="2400" dirty="0">
                <a:latin typeface="Arial"/>
                <a:cs typeface="Arial"/>
              </a:rPr>
              <a:t>pp.</a:t>
            </a:r>
            <a:r>
              <a:rPr sz="2400" spc="-5" dirty="0">
                <a:latin typeface="Arial"/>
                <a:cs typeface="Arial"/>
              </a:rPr>
              <a:t> </a:t>
            </a:r>
            <a:r>
              <a:rPr sz="2400" spc="-10" dirty="0">
                <a:latin typeface="Arial"/>
                <a:cs typeface="Arial"/>
              </a:rPr>
              <a:t>20-</a:t>
            </a:r>
            <a:r>
              <a:rPr sz="2400" spc="-25" dirty="0">
                <a:latin typeface="Arial"/>
                <a:cs typeface="Arial"/>
              </a:rPr>
              <a:t>21</a:t>
            </a:r>
            <a:endParaRPr sz="240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335" rIns="0" bIns="0" numCol="1" rtlCol="0">
            <a:spAutoFit/>
          </a:bodyPr>
          <a:lstStyle/>
          <a:p>
            <a:pPr marL="2208530">
              <a:lnSpc>
                <a:spcPct val="100000"/>
              </a:lnSpc>
              <a:spcBef>
                <a:spcPts val="105"/>
              </a:spcBef>
            </a:pPr>
            <a:r>
              <a:rPr dirty="0"/>
              <a:t>Key</a:t>
            </a:r>
            <a:r>
              <a:rPr spc="-10" dirty="0"/>
              <a:t> Definitions</a:t>
            </a:r>
          </a:p>
        </p:txBody>
      </p:sp>
      <p:sp>
        <p:nvSpPr>
          <p:cNvPr id="3" name="object 3"/>
          <p:cNvSpPr txBox="1">
            <a:spLocks noGrp="1"/>
          </p:cNvSpPr>
          <p:nvPr>
            <p:ph type="body" idx="1"/>
          </p:nvPr>
        </p:nvSpPr>
        <p:spPr>
          <a:prstGeom prst="rect">
            <a:avLst/>
          </a:prstGeom>
        </p:spPr>
        <p:txBody>
          <a:bodyPr vert="horz" wrap="square" lIns="0" tIns="12700" rIns="0" bIns="0" numCol="1" rtlCol="0">
            <a:spAutoFit/>
          </a:bodyPr>
          <a:lstStyle/>
          <a:p>
            <a:pPr marL="354965" indent="-342265">
              <a:lnSpc>
                <a:spcPct val="100000"/>
              </a:lnSpc>
              <a:spcBef>
                <a:spcPts val="100"/>
              </a:spcBef>
              <a:buChar char="•"/>
              <a:tabLst>
                <a:tab pos="354965" algn="l"/>
              </a:tabLst>
            </a:pPr>
            <a:r>
              <a:rPr sz="3000" u="sng" dirty="0">
                <a:uFill>
                  <a:solidFill>
                    <a:srgbClr val="000000"/>
                  </a:solidFill>
                </a:uFill>
              </a:rPr>
              <a:t>Public</a:t>
            </a:r>
            <a:r>
              <a:rPr sz="3000" u="sng" spc="-30" dirty="0">
                <a:uFill>
                  <a:solidFill>
                    <a:srgbClr val="000000"/>
                  </a:solidFill>
                </a:uFill>
              </a:rPr>
              <a:t> </a:t>
            </a:r>
            <a:r>
              <a:rPr sz="3000" u="sng" spc="-10" dirty="0">
                <a:uFill>
                  <a:solidFill>
                    <a:srgbClr val="000000"/>
                  </a:solidFill>
                </a:uFill>
              </a:rPr>
              <a:t>Agency</a:t>
            </a:r>
            <a:endParaRPr sz="3000"/>
          </a:p>
          <a:p>
            <a:pPr marL="353695" algn="just">
              <a:lnSpc>
                <a:spcPct val="100000"/>
              </a:lnSpc>
              <a:spcBef>
                <a:spcPts val="20"/>
              </a:spcBef>
            </a:pPr>
            <a:r>
              <a:rPr sz="2400" dirty="0"/>
              <a:t>Any</a:t>
            </a:r>
            <a:r>
              <a:rPr sz="2400" spc="-20" dirty="0"/>
              <a:t> </a:t>
            </a:r>
            <a:r>
              <a:rPr sz="2400" dirty="0"/>
              <a:t>state</a:t>
            </a:r>
            <a:r>
              <a:rPr sz="2400" spc="-20" dirty="0"/>
              <a:t> </a:t>
            </a:r>
            <a:r>
              <a:rPr sz="2400" dirty="0"/>
              <a:t>or</a:t>
            </a:r>
            <a:r>
              <a:rPr sz="2400" spc="-20" dirty="0"/>
              <a:t> </a:t>
            </a:r>
            <a:r>
              <a:rPr sz="2400" dirty="0"/>
              <a:t>local</a:t>
            </a:r>
            <a:r>
              <a:rPr sz="2400" spc="10" dirty="0"/>
              <a:t> </a:t>
            </a:r>
            <a:r>
              <a:rPr sz="2400" dirty="0"/>
              <a:t>agency as</a:t>
            </a:r>
            <a:r>
              <a:rPr sz="2400" spc="-20" dirty="0"/>
              <a:t> </a:t>
            </a:r>
            <a:r>
              <a:rPr sz="2400" dirty="0"/>
              <a:t>defined</a:t>
            </a:r>
            <a:r>
              <a:rPr sz="2400" spc="5" dirty="0"/>
              <a:t> </a:t>
            </a:r>
            <a:r>
              <a:rPr sz="2400" dirty="0"/>
              <a:t>in</a:t>
            </a:r>
            <a:r>
              <a:rPr sz="2400" spc="-10" dirty="0"/>
              <a:t> </a:t>
            </a:r>
            <a:r>
              <a:rPr sz="2400" dirty="0"/>
              <a:t>this</a:t>
            </a:r>
            <a:r>
              <a:rPr sz="2400" spc="-10" dirty="0"/>
              <a:t> section.</a:t>
            </a:r>
            <a:endParaRPr sz="2400"/>
          </a:p>
          <a:p>
            <a:pPr marL="354965" indent="-342265">
              <a:lnSpc>
                <a:spcPct val="100000"/>
              </a:lnSpc>
              <a:spcBef>
                <a:spcPts val="1645"/>
              </a:spcBef>
              <a:buChar char="•"/>
              <a:tabLst>
                <a:tab pos="354965" algn="l"/>
              </a:tabLst>
            </a:pPr>
            <a:r>
              <a:rPr sz="3000" u="sng" dirty="0">
                <a:uFill>
                  <a:solidFill>
                    <a:srgbClr val="000000"/>
                  </a:solidFill>
                </a:uFill>
              </a:rPr>
              <a:t>Public</a:t>
            </a:r>
            <a:r>
              <a:rPr sz="3000" u="sng" spc="-30" dirty="0">
                <a:uFill>
                  <a:solidFill>
                    <a:srgbClr val="000000"/>
                  </a:solidFill>
                </a:uFill>
              </a:rPr>
              <a:t> </a:t>
            </a:r>
            <a:r>
              <a:rPr sz="3000" u="sng" spc="-10" dirty="0">
                <a:uFill>
                  <a:solidFill>
                    <a:srgbClr val="000000"/>
                  </a:solidFill>
                </a:uFill>
              </a:rPr>
              <a:t>Official</a:t>
            </a:r>
            <a:endParaRPr sz="3000"/>
          </a:p>
          <a:p>
            <a:pPr marL="355600" marR="5080" indent="-1905" algn="just">
              <a:lnSpc>
                <a:spcPts val="2300"/>
              </a:lnSpc>
              <a:spcBef>
                <a:spcPts val="585"/>
              </a:spcBef>
            </a:pPr>
            <a:r>
              <a:rPr sz="2400" dirty="0"/>
              <a:t>Any</a:t>
            </a:r>
            <a:r>
              <a:rPr sz="2400" spc="114" dirty="0"/>
              <a:t> </a:t>
            </a:r>
            <a:r>
              <a:rPr sz="2400" dirty="0"/>
              <a:t>state,</a:t>
            </a:r>
            <a:r>
              <a:rPr sz="2400" spc="114" dirty="0"/>
              <a:t> </a:t>
            </a:r>
            <a:r>
              <a:rPr sz="2400" dirty="0"/>
              <a:t>county,</a:t>
            </a:r>
            <a:r>
              <a:rPr sz="2400" spc="135" dirty="0"/>
              <a:t> </a:t>
            </a:r>
            <a:r>
              <a:rPr sz="2400" dirty="0"/>
              <a:t>local</a:t>
            </a:r>
            <a:r>
              <a:rPr sz="2400" spc="125" dirty="0"/>
              <a:t> </a:t>
            </a:r>
            <a:r>
              <a:rPr sz="2400" dirty="0"/>
              <a:t>district,</a:t>
            </a:r>
            <a:r>
              <a:rPr sz="2400" spc="125" dirty="0"/>
              <a:t> </a:t>
            </a:r>
            <a:r>
              <a:rPr sz="2400" dirty="0"/>
              <a:t>independent</a:t>
            </a:r>
            <a:r>
              <a:rPr sz="2400" spc="125" dirty="0"/>
              <a:t> </a:t>
            </a:r>
            <a:r>
              <a:rPr sz="2400" dirty="0"/>
              <a:t>public</a:t>
            </a:r>
            <a:r>
              <a:rPr sz="2400" spc="130" dirty="0"/>
              <a:t> </a:t>
            </a:r>
            <a:r>
              <a:rPr sz="2400" spc="-20" dirty="0"/>
              <a:t>body </a:t>
            </a:r>
            <a:r>
              <a:rPr sz="2400" dirty="0"/>
              <a:t>corporate</a:t>
            </a:r>
            <a:r>
              <a:rPr sz="2400" spc="560" dirty="0"/>
              <a:t>  </a:t>
            </a:r>
            <a:r>
              <a:rPr sz="2400" dirty="0"/>
              <a:t>and</a:t>
            </a:r>
            <a:r>
              <a:rPr sz="2400" spc="555" dirty="0"/>
              <a:t>  </a:t>
            </a:r>
            <a:r>
              <a:rPr sz="2400" dirty="0"/>
              <a:t>politic</a:t>
            </a:r>
            <a:r>
              <a:rPr sz="2400" spc="555" dirty="0"/>
              <a:t>  </a:t>
            </a:r>
            <a:r>
              <a:rPr sz="2400" dirty="0"/>
              <a:t>or</a:t>
            </a:r>
            <a:r>
              <a:rPr sz="2400" spc="555" dirty="0"/>
              <a:t>  </a:t>
            </a:r>
            <a:r>
              <a:rPr sz="2400" dirty="0"/>
              <a:t>governmental</a:t>
            </a:r>
            <a:r>
              <a:rPr sz="2400" spc="555" dirty="0"/>
              <a:t>  </a:t>
            </a:r>
            <a:r>
              <a:rPr sz="2400" dirty="0"/>
              <a:t>official</a:t>
            </a:r>
            <a:r>
              <a:rPr sz="2400" spc="555" dirty="0"/>
              <a:t>  </a:t>
            </a:r>
            <a:r>
              <a:rPr sz="2400" spc="-25" dirty="0"/>
              <a:t>or </a:t>
            </a:r>
            <a:r>
              <a:rPr sz="2400" dirty="0"/>
              <a:t>employee,</a:t>
            </a:r>
            <a:r>
              <a:rPr sz="2400" spc="-20" dirty="0"/>
              <a:t> </a:t>
            </a:r>
            <a:r>
              <a:rPr sz="2400" dirty="0"/>
              <a:t>whether</a:t>
            </a:r>
            <a:r>
              <a:rPr sz="2400" spc="-10" dirty="0"/>
              <a:t> </a:t>
            </a:r>
            <a:r>
              <a:rPr sz="2400" dirty="0"/>
              <a:t>elected,</a:t>
            </a:r>
            <a:r>
              <a:rPr sz="2400" spc="-15" dirty="0"/>
              <a:t> </a:t>
            </a:r>
            <a:r>
              <a:rPr sz="2400" dirty="0"/>
              <a:t>appointed</a:t>
            </a:r>
            <a:r>
              <a:rPr sz="2400" spc="5" dirty="0"/>
              <a:t> </a:t>
            </a:r>
            <a:r>
              <a:rPr sz="2400" dirty="0"/>
              <a:t>or</a:t>
            </a:r>
            <a:r>
              <a:rPr sz="2400" spc="-25" dirty="0"/>
              <a:t> </a:t>
            </a:r>
            <a:r>
              <a:rPr sz="2400" spc="-10" dirty="0"/>
              <a:t>hired.</a:t>
            </a:r>
            <a:endParaRPr sz="2400"/>
          </a:p>
          <a:p>
            <a:pPr marL="354965" indent="-342265">
              <a:lnSpc>
                <a:spcPct val="100000"/>
              </a:lnSpc>
              <a:spcBef>
                <a:spcPts val="1445"/>
              </a:spcBef>
              <a:buChar char="•"/>
              <a:tabLst>
                <a:tab pos="354965" algn="l"/>
              </a:tabLst>
            </a:pPr>
            <a:r>
              <a:rPr sz="3000" u="sng" dirty="0">
                <a:uFill>
                  <a:solidFill>
                    <a:srgbClr val="000000"/>
                  </a:solidFill>
                </a:uFill>
              </a:rPr>
              <a:t>Public</a:t>
            </a:r>
            <a:r>
              <a:rPr sz="3000" u="sng" spc="-30" dirty="0">
                <a:uFill>
                  <a:solidFill>
                    <a:srgbClr val="000000"/>
                  </a:solidFill>
                </a:uFill>
              </a:rPr>
              <a:t> </a:t>
            </a:r>
            <a:r>
              <a:rPr sz="3000" u="sng" spc="-10" dirty="0">
                <a:uFill>
                  <a:solidFill>
                    <a:srgbClr val="000000"/>
                  </a:solidFill>
                </a:uFill>
              </a:rPr>
              <a:t>Record</a:t>
            </a:r>
            <a:endParaRPr sz="3000"/>
          </a:p>
          <a:p>
            <a:pPr marL="354965" marR="6985" indent="-1905" algn="just">
              <a:lnSpc>
                <a:spcPts val="2300"/>
              </a:lnSpc>
              <a:spcBef>
                <a:spcPts val="585"/>
              </a:spcBef>
            </a:pPr>
            <a:r>
              <a:rPr sz="2400" dirty="0"/>
              <a:t>Any</a:t>
            </a:r>
            <a:r>
              <a:rPr sz="2400" spc="40" dirty="0"/>
              <a:t> </a:t>
            </a:r>
            <a:r>
              <a:rPr sz="2400" dirty="0"/>
              <a:t>writing</a:t>
            </a:r>
            <a:r>
              <a:rPr sz="2400" spc="60" dirty="0"/>
              <a:t> </a:t>
            </a:r>
            <a:r>
              <a:rPr sz="2400" dirty="0"/>
              <a:t>containing</a:t>
            </a:r>
            <a:r>
              <a:rPr sz="2400" spc="60" dirty="0"/>
              <a:t> </a:t>
            </a:r>
            <a:r>
              <a:rPr sz="2400" dirty="0"/>
              <a:t>information</a:t>
            </a:r>
            <a:r>
              <a:rPr sz="2400" spc="45" dirty="0"/>
              <a:t> </a:t>
            </a:r>
            <a:r>
              <a:rPr sz="2400" dirty="0"/>
              <a:t>relating</a:t>
            </a:r>
            <a:r>
              <a:rPr sz="2400" spc="50" dirty="0"/>
              <a:t> </a:t>
            </a:r>
            <a:r>
              <a:rPr sz="2400" dirty="0"/>
              <a:t>to</a:t>
            </a:r>
            <a:r>
              <a:rPr sz="2400" spc="50" dirty="0"/>
              <a:t> </a:t>
            </a:r>
            <a:r>
              <a:rPr sz="2400" dirty="0"/>
              <a:t>the</a:t>
            </a:r>
            <a:r>
              <a:rPr sz="2400" spc="50" dirty="0"/>
              <a:t> </a:t>
            </a:r>
            <a:r>
              <a:rPr sz="2400" spc="-10" dirty="0"/>
              <a:t>conduct </a:t>
            </a:r>
            <a:r>
              <a:rPr sz="2400" dirty="0"/>
              <a:t>or</a:t>
            </a:r>
            <a:r>
              <a:rPr sz="2400" spc="160" dirty="0"/>
              <a:t>  </a:t>
            </a:r>
            <a:r>
              <a:rPr sz="2400" dirty="0"/>
              <a:t>administration</a:t>
            </a:r>
            <a:r>
              <a:rPr sz="2400" spc="160" dirty="0"/>
              <a:t>  </a:t>
            </a:r>
            <a:r>
              <a:rPr sz="2400" dirty="0"/>
              <a:t>of</a:t>
            </a:r>
            <a:r>
              <a:rPr sz="2400" spc="155" dirty="0"/>
              <a:t>  </a:t>
            </a:r>
            <a:r>
              <a:rPr sz="2400" dirty="0"/>
              <a:t>the</a:t>
            </a:r>
            <a:r>
              <a:rPr sz="2400" spc="160" dirty="0"/>
              <a:t>  </a:t>
            </a:r>
            <a:r>
              <a:rPr sz="2400" dirty="0"/>
              <a:t>public's</a:t>
            </a:r>
            <a:r>
              <a:rPr sz="2400" spc="160" dirty="0"/>
              <a:t>  </a:t>
            </a:r>
            <a:r>
              <a:rPr sz="2400" dirty="0"/>
              <a:t>business.</a:t>
            </a:r>
            <a:r>
              <a:rPr sz="2400" spc="165" dirty="0"/>
              <a:t>  </a:t>
            </a:r>
            <a:r>
              <a:rPr sz="2400" b="1" spc="-10" dirty="0">
                <a:latin typeface="Arial"/>
                <a:cs typeface="Arial"/>
              </a:rPr>
              <a:t>Personal </a:t>
            </a:r>
            <a:r>
              <a:rPr sz="2400" b="1" dirty="0">
                <a:latin typeface="Arial"/>
                <a:cs typeface="Arial"/>
              </a:rPr>
              <a:t>notes</a:t>
            </a:r>
            <a:r>
              <a:rPr sz="2400" b="1" spc="95" dirty="0">
                <a:latin typeface="Arial"/>
                <a:cs typeface="Arial"/>
              </a:rPr>
              <a:t> </a:t>
            </a:r>
            <a:r>
              <a:rPr sz="2400" b="1" dirty="0">
                <a:latin typeface="Arial"/>
                <a:cs typeface="Arial"/>
              </a:rPr>
              <a:t>created</a:t>
            </a:r>
            <a:r>
              <a:rPr sz="2400" b="1" spc="110" dirty="0">
                <a:latin typeface="Arial"/>
                <a:cs typeface="Arial"/>
              </a:rPr>
              <a:t> </a:t>
            </a:r>
            <a:r>
              <a:rPr sz="2400" b="1" dirty="0">
                <a:latin typeface="Arial"/>
                <a:cs typeface="Arial"/>
              </a:rPr>
              <a:t>by</a:t>
            </a:r>
            <a:r>
              <a:rPr sz="2400" b="1" spc="80" dirty="0">
                <a:latin typeface="Arial"/>
                <a:cs typeface="Arial"/>
              </a:rPr>
              <a:t> </a:t>
            </a:r>
            <a:r>
              <a:rPr sz="2400" b="1" dirty="0">
                <a:latin typeface="Arial"/>
                <a:cs typeface="Arial"/>
              </a:rPr>
              <a:t>a</a:t>
            </a:r>
            <a:r>
              <a:rPr sz="2400" b="1" spc="110" dirty="0">
                <a:latin typeface="Arial"/>
                <a:cs typeface="Arial"/>
              </a:rPr>
              <a:t> </a:t>
            </a:r>
            <a:r>
              <a:rPr sz="2400" b="1" dirty="0">
                <a:latin typeface="Arial"/>
                <a:cs typeface="Arial"/>
              </a:rPr>
              <a:t>public</a:t>
            </a:r>
            <a:r>
              <a:rPr sz="2400" b="1" spc="105" dirty="0">
                <a:latin typeface="Arial"/>
                <a:cs typeface="Arial"/>
              </a:rPr>
              <a:t> </a:t>
            </a:r>
            <a:r>
              <a:rPr sz="2400" b="1" dirty="0">
                <a:latin typeface="Arial"/>
                <a:cs typeface="Arial"/>
              </a:rPr>
              <a:t>official</a:t>
            </a:r>
            <a:r>
              <a:rPr sz="2400" b="1" spc="120" dirty="0">
                <a:latin typeface="Arial"/>
                <a:cs typeface="Arial"/>
              </a:rPr>
              <a:t> </a:t>
            </a:r>
            <a:r>
              <a:rPr sz="2400" b="1" dirty="0">
                <a:latin typeface="Arial"/>
                <a:cs typeface="Arial"/>
              </a:rPr>
              <a:t>for</a:t>
            </a:r>
            <a:r>
              <a:rPr sz="2400" b="1" spc="100" dirty="0">
                <a:latin typeface="Arial"/>
                <a:cs typeface="Arial"/>
              </a:rPr>
              <a:t> </a:t>
            </a:r>
            <a:r>
              <a:rPr sz="2400" b="1" dirty="0">
                <a:latin typeface="Arial"/>
                <a:cs typeface="Arial"/>
              </a:rPr>
              <a:t>own</a:t>
            </a:r>
            <a:r>
              <a:rPr sz="2400" b="1" spc="100" dirty="0">
                <a:latin typeface="Arial"/>
                <a:cs typeface="Arial"/>
              </a:rPr>
              <a:t> </a:t>
            </a:r>
            <a:r>
              <a:rPr sz="2400" b="1" dirty="0">
                <a:latin typeface="Arial"/>
                <a:cs typeface="Arial"/>
              </a:rPr>
              <a:t>use</a:t>
            </a:r>
            <a:r>
              <a:rPr sz="2400" b="1" spc="110" dirty="0">
                <a:latin typeface="Arial"/>
                <a:cs typeface="Arial"/>
              </a:rPr>
              <a:t> </a:t>
            </a:r>
            <a:r>
              <a:rPr sz="2400" b="1" spc="-10" dirty="0">
                <a:latin typeface="Arial"/>
                <a:cs typeface="Arial"/>
              </a:rPr>
              <a:t>unless </a:t>
            </a:r>
            <a:r>
              <a:rPr sz="2400" b="1" dirty="0">
                <a:latin typeface="Arial"/>
                <a:cs typeface="Arial"/>
              </a:rPr>
              <a:t>notes</a:t>
            </a:r>
            <a:r>
              <a:rPr sz="2400" b="1" spc="-20" dirty="0">
                <a:latin typeface="Arial"/>
                <a:cs typeface="Arial"/>
              </a:rPr>
              <a:t> </a:t>
            </a:r>
            <a:r>
              <a:rPr sz="2400" b="1" dirty="0">
                <a:latin typeface="Arial"/>
                <a:cs typeface="Arial"/>
              </a:rPr>
              <a:t>shared</a:t>
            </a:r>
            <a:r>
              <a:rPr sz="2400" b="1" spc="-5" dirty="0">
                <a:latin typeface="Arial"/>
                <a:cs typeface="Arial"/>
              </a:rPr>
              <a:t> </a:t>
            </a:r>
            <a:r>
              <a:rPr sz="2400" b="1" dirty="0">
                <a:latin typeface="Arial"/>
                <a:cs typeface="Arial"/>
              </a:rPr>
              <a:t>with</a:t>
            </a:r>
            <a:r>
              <a:rPr sz="2400" b="1" spc="-50" dirty="0">
                <a:latin typeface="Arial"/>
                <a:cs typeface="Arial"/>
              </a:rPr>
              <a:t> </a:t>
            </a:r>
            <a:r>
              <a:rPr sz="2400" b="1" spc="-10" dirty="0">
                <a:latin typeface="Arial"/>
                <a:cs typeface="Arial"/>
              </a:rPr>
              <a:t>others/entity.</a:t>
            </a:r>
            <a:endParaRPr sz="2400">
              <a:latin typeface="Arial"/>
              <a:cs typeface="Arial"/>
            </a:endParaRPr>
          </a:p>
        </p:txBody>
      </p:sp>
      <p:sp>
        <p:nvSpPr>
          <p:cNvPr id="6" name="object 6"/>
          <p:cNvSpPr txBox="1"/>
          <p:nvPr/>
        </p:nvSpPr>
        <p:spPr>
          <a:xfrm>
            <a:off x="6175054" y="6162845"/>
            <a:ext cx="2889250" cy="659130"/>
          </a:xfrm>
          <a:prstGeom prst="rect">
            <a:avLst/>
          </a:prstGeom>
        </p:spPr>
        <p:txBody>
          <a:bodyPr vert="horz" wrap="square" lIns="0" tIns="0" rIns="0" bIns="0" numCol="1" rtlCol="0">
            <a:spAutoFit/>
          </a:bodyPr>
          <a:lstStyle/>
          <a:p>
            <a:pPr marL="12700">
              <a:lnSpc>
                <a:spcPts val="2465"/>
              </a:lnSpc>
            </a:pPr>
            <a:r>
              <a:rPr sz="2400" dirty="0">
                <a:latin typeface="Arial"/>
                <a:cs typeface="Arial"/>
              </a:rPr>
              <a:t>Idaho</a:t>
            </a:r>
            <a:r>
              <a:rPr sz="2400" spc="-5" dirty="0">
                <a:latin typeface="Arial"/>
                <a:cs typeface="Arial"/>
              </a:rPr>
              <a:t> </a:t>
            </a:r>
            <a:r>
              <a:rPr sz="2400" dirty="0">
                <a:latin typeface="Arial"/>
                <a:cs typeface="Arial"/>
              </a:rPr>
              <a:t>Code</a:t>
            </a:r>
            <a:r>
              <a:rPr sz="2400" spc="20" dirty="0">
                <a:latin typeface="Arial"/>
                <a:cs typeface="Arial"/>
              </a:rPr>
              <a:t> </a:t>
            </a:r>
            <a:r>
              <a:rPr sz="2400" dirty="0">
                <a:latin typeface="Arial"/>
                <a:cs typeface="Arial"/>
              </a:rPr>
              <a:t>§</a:t>
            </a:r>
            <a:r>
              <a:rPr sz="2400" spc="-10" dirty="0">
                <a:latin typeface="Arial"/>
                <a:cs typeface="Arial"/>
              </a:rPr>
              <a:t> 74-</a:t>
            </a:r>
            <a:r>
              <a:rPr sz="2400" spc="-25" dirty="0">
                <a:latin typeface="Arial"/>
                <a:cs typeface="Arial"/>
              </a:rPr>
              <a:t>101</a:t>
            </a:r>
            <a:endParaRPr sz="2400">
              <a:latin typeface="Arial"/>
              <a:cs typeface="Arial"/>
            </a:endParaRPr>
          </a:p>
          <a:p>
            <a:pPr marL="1268095">
              <a:lnSpc>
                <a:spcPts val="2590"/>
              </a:lnSpc>
            </a:pPr>
            <a:r>
              <a:rPr sz="2400" dirty="0">
                <a:latin typeface="Arial"/>
                <a:cs typeface="Arial"/>
              </a:rPr>
              <a:t>PRLM</a:t>
            </a:r>
            <a:r>
              <a:rPr sz="2400" spc="-10" dirty="0">
                <a:latin typeface="Arial"/>
                <a:cs typeface="Arial"/>
              </a:rPr>
              <a:t> </a:t>
            </a:r>
            <a:r>
              <a:rPr sz="2400" dirty="0">
                <a:latin typeface="Arial"/>
                <a:cs typeface="Arial"/>
              </a:rPr>
              <a:t>p.</a:t>
            </a:r>
            <a:r>
              <a:rPr sz="2400" spc="-15" dirty="0">
                <a:latin typeface="Arial"/>
                <a:cs typeface="Arial"/>
              </a:rPr>
              <a:t> </a:t>
            </a:r>
            <a:r>
              <a:rPr sz="2400" spc="-25" dirty="0">
                <a:latin typeface="Arial"/>
                <a:cs typeface="Arial"/>
              </a:rPr>
              <a:t>21</a:t>
            </a:r>
            <a:endParaRPr sz="240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335" rIns="0" bIns="0" numCol="1" rtlCol="0">
            <a:spAutoFit/>
          </a:bodyPr>
          <a:lstStyle/>
          <a:p>
            <a:pPr marL="1961514">
              <a:lnSpc>
                <a:spcPct val="100000"/>
              </a:lnSpc>
              <a:spcBef>
                <a:spcPts val="105"/>
              </a:spcBef>
            </a:pPr>
            <a:r>
              <a:rPr dirty="0"/>
              <a:t>Right</a:t>
            </a:r>
            <a:r>
              <a:rPr spc="-25" dirty="0"/>
              <a:t> </a:t>
            </a:r>
            <a:r>
              <a:rPr dirty="0"/>
              <a:t>to</a:t>
            </a:r>
            <a:r>
              <a:rPr spc="-20" dirty="0"/>
              <a:t> </a:t>
            </a:r>
            <a:r>
              <a:rPr spc="-10" dirty="0"/>
              <a:t>Examine</a:t>
            </a:r>
          </a:p>
        </p:txBody>
      </p:sp>
      <p:sp>
        <p:nvSpPr>
          <p:cNvPr id="3" name="object 3"/>
          <p:cNvSpPr txBox="1"/>
          <p:nvPr/>
        </p:nvSpPr>
        <p:spPr>
          <a:xfrm>
            <a:off x="535940" y="1581404"/>
            <a:ext cx="8068945" cy="836294"/>
          </a:xfrm>
          <a:prstGeom prst="rect">
            <a:avLst/>
          </a:prstGeom>
        </p:spPr>
        <p:txBody>
          <a:bodyPr vert="horz" wrap="square" lIns="0" tIns="59690" rIns="0" bIns="0" numCol="1" rtlCol="0">
            <a:spAutoFit/>
          </a:bodyPr>
          <a:lstStyle/>
          <a:p>
            <a:pPr marL="355600" marR="5080" indent="-343535">
              <a:lnSpc>
                <a:spcPts val="3030"/>
              </a:lnSpc>
              <a:spcBef>
                <a:spcPts val="470"/>
              </a:spcBef>
              <a:buChar char="•"/>
              <a:tabLst>
                <a:tab pos="355600" algn="l"/>
              </a:tabLst>
            </a:pPr>
            <a:r>
              <a:rPr sz="2800" dirty="0">
                <a:latin typeface="Arial"/>
                <a:cs typeface="Arial"/>
              </a:rPr>
              <a:t>Every</a:t>
            </a:r>
            <a:r>
              <a:rPr sz="2800" spc="160" dirty="0">
                <a:latin typeface="Arial"/>
                <a:cs typeface="Arial"/>
              </a:rPr>
              <a:t> </a:t>
            </a:r>
            <a:r>
              <a:rPr sz="2800" dirty="0">
                <a:latin typeface="Arial"/>
                <a:cs typeface="Arial"/>
              </a:rPr>
              <a:t>person</a:t>
            </a:r>
            <a:r>
              <a:rPr sz="2800" spc="165" dirty="0">
                <a:latin typeface="Arial"/>
                <a:cs typeface="Arial"/>
              </a:rPr>
              <a:t> </a:t>
            </a:r>
            <a:r>
              <a:rPr sz="2800" dirty="0">
                <a:latin typeface="Arial"/>
                <a:cs typeface="Arial"/>
              </a:rPr>
              <a:t>has</a:t>
            </a:r>
            <a:r>
              <a:rPr sz="2800" spc="165" dirty="0">
                <a:latin typeface="Arial"/>
                <a:cs typeface="Arial"/>
              </a:rPr>
              <a:t> </a:t>
            </a:r>
            <a:r>
              <a:rPr sz="2800" dirty="0">
                <a:latin typeface="Arial"/>
                <a:cs typeface="Arial"/>
              </a:rPr>
              <a:t>a</a:t>
            </a:r>
            <a:r>
              <a:rPr sz="2800" spc="165" dirty="0">
                <a:latin typeface="Arial"/>
                <a:cs typeface="Arial"/>
              </a:rPr>
              <a:t> </a:t>
            </a:r>
            <a:r>
              <a:rPr sz="2800" dirty="0">
                <a:latin typeface="Arial"/>
                <a:cs typeface="Arial"/>
              </a:rPr>
              <a:t>right</a:t>
            </a:r>
            <a:r>
              <a:rPr sz="2800" spc="160" dirty="0">
                <a:latin typeface="Arial"/>
                <a:cs typeface="Arial"/>
              </a:rPr>
              <a:t> </a:t>
            </a:r>
            <a:r>
              <a:rPr sz="2800" dirty="0">
                <a:latin typeface="Arial"/>
                <a:cs typeface="Arial"/>
              </a:rPr>
              <a:t>to</a:t>
            </a:r>
            <a:r>
              <a:rPr sz="2800" spc="165" dirty="0">
                <a:latin typeface="Arial"/>
                <a:cs typeface="Arial"/>
              </a:rPr>
              <a:t> </a:t>
            </a:r>
            <a:r>
              <a:rPr sz="2800" dirty="0">
                <a:latin typeface="Arial"/>
                <a:cs typeface="Arial"/>
              </a:rPr>
              <a:t>examine</a:t>
            </a:r>
            <a:r>
              <a:rPr sz="2800" spc="175" dirty="0">
                <a:latin typeface="Arial"/>
                <a:cs typeface="Arial"/>
              </a:rPr>
              <a:t> </a:t>
            </a:r>
            <a:r>
              <a:rPr sz="2800" dirty="0">
                <a:latin typeface="Arial"/>
                <a:cs typeface="Arial"/>
              </a:rPr>
              <a:t>and</a:t>
            </a:r>
            <a:r>
              <a:rPr sz="2800" spc="165" dirty="0">
                <a:latin typeface="Arial"/>
                <a:cs typeface="Arial"/>
              </a:rPr>
              <a:t> </a:t>
            </a:r>
            <a:r>
              <a:rPr sz="2800" dirty="0">
                <a:latin typeface="Arial"/>
                <a:cs typeface="Arial"/>
              </a:rPr>
              <a:t>take</a:t>
            </a:r>
            <a:r>
              <a:rPr sz="2800" spc="165" dirty="0">
                <a:latin typeface="Arial"/>
                <a:cs typeface="Arial"/>
              </a:rPr>
              <a:t> </a:t>
            </a:r>
            <a:r>
              <a:rPr sz="2800" spc="-50" dirty="0">
                <a:latin typeface="Arial"/>
                <a:cs typeface="Arial"/>
              </a:rPr>
              <a:t>a </a:t>
            </a:r>
            <a:r>
              <a:rPr sz="2800" dirty="0">
                <a:latin typeface="Arial"/>
                <a:cs typeface="Arial"/>
              </a:rPr>
              <a:t>copy</a:t>
            </a:r>
            <a:r>
              <a:rPr sz="2800" spc="-45" dirty="0">
                <a:latin typeface="Arial"/>
                <a:cs typeface="Arial"/>
              </a:rPr>
              <a:t> </a:t>
            </a:r>
            <a:r>
              <a:rPr sz="2800" dirty="0">
                <a:latin typeface="Arial"/>
                <a:cs typeface="Arial"/>
              </a:rPr>
              <a:t>of</a:t>
            </a:r>
            <a:r>
              <a:rPr sz="2800" spc="-40" dirty="0">
                <a:latin typeface="Arial"/>
                <a:cs typeface="Arial"/>
              </a:rPr>
              <a:t> </a:t>
            </a:r>
            <a:r>
              <a:rPr sz="2800" dirty="0">
                <a:latin typeface="Arial"/>
                <a:cs typeface="Arial"/>
              </a:rPr>
              <a:t>any</a:t>
            </a:r>
            <a:r>
              <a:rPr sz="2800" spc="-45" dirty="0">
                <a:latin typeface="Arial"/>
                <a:cs typeface="Arial"/>
              </a:rPr>
              <a:t> </a:t>
            </a:r>
            <a:r>
              <a:rPr sz="2800" dirty="0">
                <a:latin typeface="Arial"/>
                <a:cs typeface="Arial"/>
              </a:rPr>
              <a:t>public</a:t>
            </a:r>
            <a:r>
              <a:rPr sz="2800" spc="-35" dirty="0">
                <a:latin typeface="Arial"/>
                <a:cs typeface="Arial"/>
              </a:rPr>
              <a:t> </a:t>
            </a:r>
            <a:r>
              <a:rPr sz="2800" dirty="0">
                <a:latin typeface="Arial"/>
                <a:cs typeface="Arial"/>
              </a:rPr>
              <a:t>record</a:t>
            </a:r>
            <a:r>
              <a:rPr sz="2800" spc="-20" dirty="0">
                <a:latin typeface="Arial"/>
                <a:cs typeface="Arial"/>
              </a:rPr>
              <a:t> </a:t>
            </a:r>
            <a:r>
              <a:rPr sz="2800" dirty="0">
                <a:latin typeface="Arial"/>
                <a:cs typeface="Arial"/>
              </a:rPr>
              <a:t>of</a:t>
            </a:r>
            <a:r>
              <a:rPr sz="2800" spc="-50" dirty="0">
                <a:latin typeface="Arial"/>
                <a:cs typeface="Arial"/>
              </a:rPr>
              <a:t> </a:t>
            </a:r>
            <a:r>
              <a:rPr sz="2800" dirty="0">
                <a:latin typeface="Arial"/>
                <a:cs typeface="Arial"/>
              </a:rPr>
              <a:t>this</a:t>
            </a:r>
            <a:r>
              <a:rPr sz="2800" spc="-45" dirty="0">
                <a:latin typeface="Arial"/>
                <a:cs typeface="Arial"/>
              </a:rPr>
              <a:t> </a:t>
            </a:r>
            <a:r>
              <a:rPr sz="2800" spc="-10" dirty="0">
                <a:latin typeface="Arial"/>
                <a:cs typeface="Arial"/>
              </a:rPr>
              <a:t>state.</a:t>
            </a:r>
            <a:endParaRPr sz="2800">
              <a:latin typeface="Arial"/>
              <a:cs typeface="Arial"/>
            </a:endParaRPr>
          </a:p>
        </p:txBody>
      </p:sp>
      <p:sp>
        <p:nvSpPr>
          <p:cNvPr id="4" name="object 4"/>
          <p:cNvSpPr txBox="1"/>
          <p:nvPr/>
        </p:nvSpPr>
        <p:spPr>
          <a:xfrm>
            <a:off x="535940" y="2434843"/>
            <a:ext cx="3315970" cy="1220470"/>
          </a:xfrm>
          <a:prstGeom prst="rect">
            <a:avLst/>
          </a:prstGeom>
        </p:spPr>
        <p:txBody>
          <a:bodyPr vert="horz" wrap="square" lIns="0" tIns="59690" rIns="0" bIns="0" numCol="1" rtlCol="0">
            <a:spAutoFit/>
          </a:bodyPr>
          <a:lstStyle/>
          <a:p>
            <a:pPr marL="354965" marR="5080" indent="-342900">
              <a:lnSpc>
                <a:spcPts val="3030"/>
              </a:lnSpc>
              <a:spcBef>
                <a:spcPts val="470"/>
              </a:spcBef>
              <a:buChar char="•"/>
              <a:tabLst>
                <a:tab pos="354965" algn="l"/>
                <a:tab pos="2312035" algn="l"/>
                <a:tab pos="2746375" algn="l"/>
              </a:tabLst>
            </a:pPr>
            <a:r>
              <a:rPr sz="2800" spc="-10" dirty="0">
                <a:latin typeface="Arial"/>
                <a:cs typeface="Arial"/>
              </a:rPr>
              <a:t>Examination</a:t>
            </a:r>
            <a:r>
              <a:rPr sz="2800" dirty="0">
                <a:latin typeface="Arial"/>
                <a:cs typeface="Arial"/>
              </a:rPr>
              <a:t>		</a:t>
            </a:r>
            <a:r>
              <a:rPr sz="2800" spc="-25" dirty="0">
                <a:latin typeface="Arial"/>
                <a:cs typeface="Arial"/>
              </a:rPr>
              <a:t>of </a:t>
            </a:r>
            <a:r>
              <a:rPr sz="2800" spc="-10" dirty="0">
                <a:latin typeface="Arial"/>
                <a:cs typeface="Arial"/>
              </a:rPr>
              <a:t>conducted</a:t>
            </a:r>
            <a:r>
              <a:rPr sz="2800" dirty="0">
                <a:latin typeface="Arial"/>
                <a:cs typeface="Arial"/>
              </a:rPr>
              <a:t>	</a:t>
            </a:r>
            <a:r>
              <a:rPr sz="2800" spc="-10" dirty="0">
                <a:latin typeface="Arial"/>
                <a:cs typeface="Arial"/>
              </a:rPr>
              <a:t>during hours.</a:t>
            </a:r>
            <a:endParaRPr sz="2800">
              <a:latin typeface="Arial"/>
              <a:cs typeface="Arial"/>
            </a:endParaRPr>
          </a:p>
        </p:txBody>
      </p:sp>
      <p:sp>
        <p:nvSpPr>
          <p:cNvPr id="5" name="object 5"/>
          <p:cNvSpPr txBox="1"/>
          <p:nvPr/>
        </p:nvSpPr>
        <p:spPr>
          <a:xfrm>
            <a:off x="3998678" y="2434843"/>
            <a:ext cx="4610100" cy="836294"/>
          </a:xfrm>
          <a:prstGeom prst="rect">
            <a:avLst/>
          </a:prstGeom>
        </p:spPr>
        <p:txBody>
          <a:bodyPr vert="horz" wrap="square" lIns="0" tIns="59690" rIns="0" bIns="0" numCol="1" rtlCol="0">
            <a:spAutoFit/>
          </a:bodyPr>
          <a:lstStyle/>
          <a:p>
            <a:pPr marL="154305" marR="5080" indent="-142240">
              <a:lnSpc>
                <a:spcPts val="3030"/>
              </a:lnSpc>
              <a:spcBef>
                <a:spcPts val="470"/>
              </a:spcBef>
              <a:tabLst>
                <a:tab pos="1374775" algn="l"/>
                <a:tab pos="1577340" algn="l"/>
                <a:tab pos="2738755" algn="l"/>
                <a:tab pos="2994660" algn="l"/>
                <a:tab pos="3368040" algn="l"/>
                <a:tab pos="4197350" algn="l"/>
              </a:tabLst>
            </a:pPr>
            <a:r>
              <a:rPr sz="2800" spc="-10" dirty="0">
                <a:latin typeface="Arial"/>
                <a:cs typeface="Arial"/>
              </a:rPr>
              <a:t>public</a:t>
            </a:r>
            <a:r>
              <a:rPr sz="2800" dirty="0">
                <a:latin typeface="Arial"/>
                <a:cs typeface="Arial"/>
              </a:rPr>
              <a:t>	</a:t>
            </a:r>
            <a:r>
              <a:rPr sz="2800" spc="-10" dirty="0">
                <a:latin typeface="Arial"/>
                <a:cs typeface="Arial"/>
              </a:rPr>
              <a:t>records</a:t>
            </a:r>
            <a:r>
              <a:rPr sz="2800" dirty="0">
                <a:latin typeface="Arial"/>
                <a:cs typeface="Arial"/>
              </a:rPr>
              <a:t>		</a:t>
            </a:r>
            <a:r>
              <a:rPr sz="2800" spc="-20" dirty="0">
                <a:latin typeface="Arial"/>
                <a:cs typeface="Arial"/>
              </a:rPr>
              <a:t>must</a:t>
            </a:r>
            <a:r>
              <a:rPr sz="2800" dirty="0">
                <a:latin typeface="Arial"/>
                <a:cs typeface="Arial"/>
              </a:rPr>
              <a:t>	</a:t>
            </a:r>
            <a:r>
              <a:rPr sz="2800" spc="-25" dirty="0">
                <a:latin typeface="Arial"/>
                <a:cs typeface="Arial"/>
              </a:rPr>
              <a:t>be </a:t>
            </a:r>
            <a:r>
              <a:rPr sz="2800" spc="-10" dirty="0">
                <a:latin typeface="Arial"/>
                <a:cs typeface="Arial"/>
              </a:rPr>
              <a:t>regular</a:t>
            </a:r>
            <a:r>
              <a:rPr sz="2800" dirty="0">
                <a:latin typeface="Arial"/>
                <a:cs typeface="Arial"/>
              </a:rPr>
              <a:t>		</a:t>
            </a:r>
            <a:r>
              <a:rPr sz="2800" spc="-10" dirty="0">
                <a:latin typeface="Arial"/>
                <a:cs typeface="Arial"/>
              </a:rPr>
              <a:t>office</a:t>
            </a:r>
            <a:r>
              <a:rPr sz="2800" dirty="0">
                <a:latin typeface="Arial"/>
                <a:cs typeface="Arial"/>
              </a:rPr>
              <a:t>	</a:t>
            </a:r>
            <a:r>
              <a:rPr sz="2800" spc="-25" dirty="0">
                <a:latin typeface="Arial"/>
                <a:cs typeface="Arial"/>
              </a:rPr>
              <a:t>or</a:t>
            </a:r>
            <a:r>
              <a:rPr sz="2800" dirty="0">
                <a:latin typeface="Arial"/>
                <a:cs typeface="Arial"/>
              </a:rPr>
              <a:t>	</a:t>
            </a:r>
            <a:r>
              <a:rPr sz="2800" spc="-10" dirty="0">
                <a:latin typeface="Arial"/>
                <a:cs typeface="Arial"/>
              </a:rPr>
              <a:t>working</a:t>
            </a:r>
            <a:endParaRPr sz="2800">
              <a:latin typeface="Arial"/>
              <a:cs typeface="Arial"/>
            </a:endParaRPr>
          </a:p>
        </p:txBody>
      </p:sp>
      <p:sp>
        <p:nvSpPr>
          <p:cNvPr id="6" name="object 6"/>
          <p:cNvSpPr txBox="1"/>
          <p:nvPr/>
        </p:nvSpPr>
        <p:spPr>
          <a:xfrm>
            <a:off x="535940" y="3672332"/>
            <a:ext cx="8068945" cy="836294"/>
          </a:xfrm>
          <a:prstGeom prst="rect">
            <a:avLst/>
          </a:prstGeom>
        </p:spPr>
        <p:txBody>
          <a:bodyPr vert="horz" wrap="square" lIns="0" tIns="59690" rIns="0" bIns="0" numCol="1" rtlCol="0">
            <a:spAutoFit/>
          </a:bodyPr>
          <a:lstStyle/>
          <a:p>
            <a:pPr marL="355600" marR="5080" indent="-342900">
              <a:lnSpc>
                <a:spcPts val="3030"/>
              </a:lnSpc>
              <a:spcBef>
                <a:spcPts val="470"/>
              </a:spcBef>
              <a:buChar char="•"/>
              <a:tabLst>
                <a:tab pos="355600" algn="l"/>
                <a:tab pos="789305" algn="l"/>
                <a:tab pos="1918970" algn="l"/>
                <a:tab pos="3264535" algn="l"/>
                <a:tab pos="4135120" algn="l"/>
                <a:tab pos="5739765" algn="l"/>
                <a:tab pos="6136005" algn="l"/>
                <a:tab pos="7560945" algn="l"/>
              </a:tabLst>
            </a:pPr>
            <a:r>
              <a:rPr sz="2800" spc="-50" dirty="0">
                <a:latin typeface="Arial"/>
                <a:cs typeface="Arial"/>
              </a:rPr>
              <a:t>A</a:t>
            </a:r>
            <a:r>
              <a:rPr sz="2800" dirty="0">
                <a:latin typeface="Arial"/>
                <a:cs typeface="Arial"/>
              </a:rPr>
              <a:t>	</a:t>
            </a:r>
            <a:r>
              <a:rPr sz="2800" spc="-10" dirty="0">
                <a:latin typeface="Arial"/>
                <a:cs typeface="Arial"/>
              </a:rPr>
              <a:t>public</a:t>
            </a:r>
            <a:r>
              <a:rPr sz="2800" dirty="0">
                <a:latin typeface="Arial"/>
                <a:cs typeface="Arial"/>
              </a:rPr>
              <a:t>	</a:t>
            </a:r>
            <a:r>
              <a:rPr sz="2800" spc="-10" dirty="0">
                <a:latin typeface="Arial"/>
                <a:cs typeface="Arial"/>
              </a:rPr>
              <a:t>agency</a:t>
            </a:r>
            <a:r>
              <a:rPr sz="2800" dirty="0">
                <a:latin typeface="Arial"/>
                <a:cs typeface="Arial"/>
              </a:rPr>
              <a:t>	</a:t>
            </a:r>
            <a:r>
              <a:rPr sz="2800" spc="-25" dirty="0">
                <a:latin typeface="Arial"/>
                <a:cs typeface="Arial"/>
              </a:rPr>
              <a:t>may</a:t>
            </a:r>
            <a:r>
              <a:rPr sz="2800" dirty="0">
                <a:latin typeface="Arial"/>
                <a:cs typeface="Arial"/>
              </a:rPr>
              <a:t>	</a:t>
            </a:r>
            <a:r>
              <a:rPr sz="2800" spc="-10" dirty="0">
                <a:latin typeface="Arial"/>
                <a:cs typeface="Arial"/>
              </a:rPr>
              <a:t>establish</a:t>
            </a:r>
            <a:r>
              <a:rPr sz="2800" dirty="0">
                <a:latin typeface="Arial"/>
                <a:cs typeface="Arial"/>
              </a:rPr>
              <a:t>	</a:t>
            </a:r>
            <a:r>
              <a:rPr sz="2800" spc="-50" dirty="0">
                <a:latin typeface="Arial"/>
                <a:cs typeface="Arial"/>
              </a:rPr>
              <a:t>a</a:t>
            </a:r>
            <a:r>
              <a:rPr sz="2800" dirty="0">
                <a:latin typeface="Arial"/>
                <a:cs typeface="Arial"/>
              </a:rPr>
              <a:t>	</a:t>
            </a:r>
            <a:r>
              <a:rPr sz="2800" spc="-10" dirty="0">
                <a:latin typeface="Arial"/>
                <a:cs typeface="Arial"/>
              </a:rPr>
              <a:t>copying</a:t>
            </a:r>
            <a:r>
              <a:rPr sz="2800" dirty="0">
                <a:latin typeface="Arial"/>
                <a:cs typeface="Arial"/>
              </a:rPr>
              <a:t>	</a:t>
            </a:r>
            <a:r>
              <a:rPr sz="2800" spc="-25" dirty="0">
                <a:latin typeface="Arial"/>
                <a:cs typeface="Arial"/>
              </a:rPr>
              <a:t>fee </a:t>
            </a:r>
            <a:r>
              <a:rPr sz="2800" spc="-10" dirty="0">
                <a:latin typeface="Arial"/>
                <a:cs typeface="Arial"/>
              </a:rPr>
              <a:t>schedule.</a:t>
            </a:r>
            <a:endParaRPr sz="2800">
              <a:latin typeface="Arial"/>
              <a:cs typeface="Arial"/>
            </a:endParaRPr>
          </a:p>
        </p:txBody>
      </p:sp>
      <p:sp>
        <p:nvSpPr>
          <p:cNvPr id="9" name="object 9"/>
          <p:cNvSpPr txBox="1"/>
          <p:nvPr/>
        </p:nvSpPr>
        <p:spPr>
          <a:xfrm>
            <a:off x="5145836" y="6162845"/>
            <a:ext cx="3917950" cy="659130"/>
          </a:xfrm>
          <a:prstGeom prst="rect">
            <a:avLst/>
          </a:prstGeom>
        </p:spPr>
        <p:txBody>
          <a:bodyPr vert="horz" wrap="square" lIns="0" tIns="0" rIns="0" bIns="0" numCol="1" rtlCol="0">
            <a:spAutoFit/>
          </a:bodyPr>
          <a:lstStyle/>
          <a:p>
            <a:pPr marL="12700">
              <a:lnSpc>
                <a:spcPts val="2465"/>
              </a:lnSpc>
            </a:pPr>
            <a:r>
              <a:rPr sz="2400" dirty="0">
                <a:latin typeface="Arial"/>
                <a:cs typeface="Arial"/>
              </a:rPr>
              <a:t>Idaho</a:t>
            </a:r>
            <a:r>
              <a:rPr sz="2400" spc="-15" dirty="0">
                <a:latin typeface="Arial"/>
                <a:cs typeface="Arial"/>
              </a:rPr>
              <a:t> </a:t>
            </a:r>
            <a:r>
              <a:rPr sz="2400" dirty="0">
                <a:latin typeface="Arial"/>
                <a:cs typeface="Arial"/>
              </a:rPr>
              <a:t>Code</a:t>
            </a:r>
            <a:r>
              <a:rPr sz="2400" spc="15" dirty="0">
                <a:latin typeface="Arial"/>
                <a:cs typeface="Arial"/>
              </a:rPr>
              <a:t> </a:t>
            </a:r>
            <a:r>
              <a:rPr sz="2400" dirty="0">
                <a:latin typeface="Arial"/>
                <a:cs typeface="Arial"/>
              </a:rPr>
              <a:t>§§</a:t>
            </a:r>
            <a:r>
              <a:rPr sz="2400" spc="-5" dirty="0">
                <a:latin typeface="Arial"/>
                <a:cs typeface="Arial"/>
              </a:rPr>
              <a:t> </a:t>
            </a:r>
            <a:r>
              <a:rPr sz="2400" spc="-10" dirty="0">
                <a:latin typeface="Arial"/>
                <a:cs typeface="Arial"/>
              </a:rPr>
              <a:t>74-</a:t>
            </a:r>
            <a:r>
              <a:rPr sz="2400" dirty="0">
                <a:latin typeface="Arial"/>
                <a:cs typeface="Arial"/>
              </a:rPr>
              <a:t>102</a:t>
            </a:r>
            <a:r>
              <a:rPr sz="2400" spc="5" dirty="0">
                <a:latin typeface="Arial"/>
                <a:cs typeface="Arial"/>
              </a:rPr>
              <a:t> </a:t>
            </a:r>
            <a:r>
              <a:rPr sz="2400" dirty="0">
                <a:latin typeface="Arial"/>
                <a:cs typeface="Arial"/>
              </a:rPr>
              <a:t>&amp;</a:t>
            </a:r>
            <a:r>
              <a:rPr sz="2400" spc="-15" dirty="0">
                <a:latin typeface="Arial"/>
                <a:cs typeface="Arial"/>
              </a:rPr>
              <a:t> </a:t>
            </a:r>
            <a:r>
              <a:rPr sz="2400" spc="-30" dirty="0">
                <a:latin typeface="Arial"/>
                <a:cs typeface="Arial"/>
              </a:rPr>
              <a:t>119</a:t>
            </a:r>
            <a:endParaRPr sz="2400">
              <a:latin typeface="Arial"/>
              <a:cs typeface="Arial"/>
            </a:endParaRPr>
          </a:p>
          <a:p>
            <a:pPr marL="1685925">
              <a:lnSpc>
                <a:spcPts val="2590"/>
              </a:lnSpc>
            </a:pPr>
            <a:r>
              <a:rPr sz="2400" dirty="0">
                <a:latin typeface="Arial"/>
                <a:cs typeface="Arial"/>
              </a:rPr>
              <a:t>PRLM pp. </a:t>
            </a:r>
            <a:r>
              <a:rPr sz="2400" spc="-10" dirty="0">
                <a:latin typeface="Arial"/>
                <a:cs typeface="Arial"/>
              </a:rPr>
              <a:t>21-</a:t>
            </a:r>
            <a:r>
              <a:rPr sz="2400" spc="-25" dirty="0">
                <a:latin typeface="Arial"/>
                <a:cs typeface="Arial"/>
              </a:rPr>
              <a:t>26</a:t>
            </a:r>
            <a:endParaRPr sz="2400">
              <a:latin typeface="Arial"/>
              <a:cs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88847" y="482917"/>
            <a:ext cx="6767830" cy="696595"/>
          </a:xfrm>
          <a:prstGeom prst="rect">
            <a:avLst/>
          </a:prstGeom>
        </p:spPr>
        <p:txBody>
          <a:bodyPr vert="horz" wrap="square" lIns="0" tIns="13335" rIns="0" bIns="0" numCol="1" rtlCol="0">
            <a:spAutoFit/>
          </a:bodyPr>
          <a:lstStyle/>
          <a:p>
            <a:pPr marL="12700">
              <a:lnSpc>
                <a:spcPct val="100000"/>
              </a:lnSpc>
              <a:spcBef>
                <a:spcPts val="105"/>
              </a:spcBef>
              <a:tabLst>
                <a:tab pos="2404110" algn="l"/>
              </a:tabLst>
            </a:pPr>
            <a:r>
              <a:rPr spc="-10" dirty="0"/>
              <a:t>Copying</a:t>
            </a:r>
            <a:r>
              <a:rPr dirty="0"/>
              <a:t>	Fee</a:t>
            </a:r>
            <a:r>
              <a:rPr spc="-10" dirty="0"/>
              <a:t> Restrictions</a:t>
            </a:r>
          </a:p>
        </p:txBody>
      </p:sp>
      <p:sp>
        <p:nvSpPr>
          <p:cNvPr id="3" name="object 3"/>
          <p:cNvSpPr txBox="1"/>
          <p:nvPr/>
        </p:nvSpPr>
        <p:spPr>
          <a:xfrm>
            <a:off x="535940" y="1581404"/>
            <a:ext cx="8072120" cy="3950970"/>
          </a:xfrm>
          <a:prstGeom prst="rect">
            <a:avLst/>
          </a:prstGeom>
        </p:spPr>
        <p:txBody>
          <a:bodyPr vert="horz" wrap="square" lIns="0" tIns="59690" rIns="0" bIns="0" numCol="1" rtlCol="0">
            <a:spAutoFit/>
          </a:bodyPr>
          <a:lstStyle/>
          <a:p>
            <a:pPr marL="488315" marR="5080" indent="-476250" algn="just">
              <a:lnSpc>
                <a:spcPts val="3030"/>
              </a:lnSpc>
              <a:spcBef>
                <a:spcPts val="470"/>
              </a:spcBef>
              <a:buAutoNum type="arabicPeriod"/>
              <a:tabLst>
                <a:tab pos="489584" algn="l"/>
              </a:tabLst>
            </a:pPr>
            <a:r>
              <a:rPr sz="2800" dirty="0">
                <a:latin typeface="Arial"/>
                <a:cs typeface="Arial"/>
              </a:rPr>
              <a:t>Fee</a:t>
            </a:r>
            <a:r>
              <a:rPr sz="2800" spc="60" dirty="0">
                <a:latin typeface="Arial"/>
                <a:cs typeface="Arial"/>
              </a:rPr>
              <a:t>  </a:t>
            </a:r>
            <a:r>
              <a:rPr sz="2800" dirty="0">
                <a:latin typeface="Arial"/>
                <a:cs typeface="Arial"/>
              </a:rPr>
              <a:t>may</a:t>
            </a:r>
            <a:r>
              <a:rPr sz="2800" spc="65" dirty="0">
                <a:latin typeface="Arial"/>
                <a:cs typeface="Arial"/>
              </a:rPr>
              <a:t>  </a:t>
            </a:r>
            <a:r>
              <a:rPr sz="2800" dirty="0">
                <a:latin typeface="Arial"/>
                <a:cs typeface="Arial"/>
              </a:rPr>
              <a:t>not</a:t>
            </a:r>
            <a:r>
              <a:rPr sz="2800" spc="55" dirty="0">
                <a:latin typeface="Arial"/>
                <a:cs typeface="Arial"/>
              </a:rPr>
              <a:t>  </a:t>
            </a:r>
            <a:r>
              <a:rPr sz="2800" dirty="0">
                <a:latin typeface="Arial"/>
                <a:cs typeface="Arial"/>
              </a:rPr>
              <a:t>exceed</a:t>
            </a:r>
            <a:r>
              <a:rPr sz="2800" spc="65" dirty="0">
                <a:latin typeface="Arial"/>
                <a:cs typeface="Arial"/>
              </a:rPr>
              <a:t>  </a:t>
            </a:r>
            <a:r>
              <a:rPr sz="2800" dirty="0">
                <a:latin typeface="Arial"/>
                <a:cs typeface="Arial"/>
              </a:rPr>
              <a:t>the</a:t>
            </a:r>
            <a:r>
              <a:rPr sz="2800" spc="55" dirty="0">
                <a:latin typeface="Arial"/>
                <a:cs typeface="Arial"/>
              </a:rPr>
              <a:t>  </a:t>
            </a:r>
            <a:r>
              <a:rPr sz="2800" dirty="0">
                <a:latin typeface="Arial"/>
                <a:cs typeface="Arial"/>
              </a:rPr>
              <a:t>actual</a:t>
            </a:r>
            <a:r>
              <a:rPr sz="2800" spc="60" dirty="0">
                <a:latin typeface="Arial"/>
                <a:cs typeface="Arial"/>
              </a:rPr>
              <a:t>  </a:t>
            </a:r>
            <a:r>
              <a:rPr sz="2800" dirty="0">
                <a:latin typeface="Arial"/>
                <a:cs typeface="Arial"/>
              </a:rPr>
              <a:t>cost</a:t>
            </a:r>
            <a:r>
              <a:rPr sz="2800" spc="55" dirty="0">
                <a:latin typeface="Arial"/>
                <a:cs typeface="Arial"/>
              </a:rPr>
              <a:t>  </a:t>
            </a:r>
            <a:r>
              <a:rPr sz="2800" dirty="0">
                <a:latin typeface="Arial"/>
                <a:cs typeface="Arial"/>
              </a:rPr>
              <a:t>to</a:t>
            </a:r>
            <a:r>
              <a:rPr sz="2800" spc="60" dirty="0">
                <a:latin typeface="Arial"/>
                <a:cs typeface="Arial"/>
              </a:rPr>
              <a:t>  </a:t>
            </a:r>
            <a:r>
              <a:rPr sz="2800" spc="-25" dirty="0">
                <a:latin typeface="Arial"/>
                <a:cs typeface="Arial"/>
              </a:rPr>
              <a:t>the 	</a:t>
            </a:r>
            <a:r>
              <a:rPr sz="2800" spc="-10" dirty="0">
                <a:latin typeface="Arial"/>
                <a:cs typeface="Arial"/>
              </a:rPr>
              <a:t>agency.</a:t>
            </a:r>
            <a:endParaRPr sz="2800">
              <a:latin typeface="Arial"/>
              <a:cs typeface="Arial"/>
            </a:endParaRPr>
          </a:p>
          <a:p>
            <a:pPr marL="488950" indent="-476250" algn="just">
              <a:lnSpc>
                <a:spcPct val="100000"/>
              </a:lnSpc>
              <a:spcBef>
                <a:spcPts val="285"/>
              </a:spcBef>
              <a:buAutoNum type="arabicPeriod"/>
              <a:tabLst>
                <a:tab pos="488950" algn="l"/>
              </a:tabLst>
            </a:pPr>
            <a:r>
              <a:rPr sz="2800" dirty="0">
                <a:latin typeface="Arial"/>
                <a:cs typeface="Arial"/>
              </a:rPr>
              <a:t>Rate</a:t>
            </a:r>
            <a:r>
              <a:rPr sz="2800" spc="-40" dirty="0">
                <a:latin typeface="Arial"/>
                <a:cs typeface="Arial"/>
              </a:rPr>
              <a:t> </a:t>
            </a:r>
            <a:r>
              <a:rPr sz="2800" dirty="0">
                <a:latin typeface="Arial"/>
                <a:cs typeface="Arial"/>
              </a:rPr>
              <a:t>is</a:t>
            </a:r>
            <a:r>
              <a:rPr sz="2800" spc="-35" dirty="0">
                <a:latin typeface="Arial"/>
                <a:cs typeface="Arial"/>
              </a:rPr>
              <a:t> </a:t>
            </a:r>
            <a:r>
              <a:rPr sz="2800" dirty="0">
                <a:latin typeface="Arial"/>
                <a:cs typeface="Arial"/>
              </a:rPr>
              <a:t>at</a:t>
            </a:r>
            <a:r>
              <a:rPr sz="2800" spc="-50" dirty="0">
                <a:latin typeface="Arial"/>
                <a:cs typeface="Arial"/>
              </a:rPr>
              <a:t> </a:t>
            </a:r>
            <a:r>
              <a:rPr sz="2800" dirty="0">
                <a:latin typeface="Arial"/>
                <a:cs typeface="Arial"/>
              </a:rPr>
              <a:t>lowest</a:t>
            </a:r>
            <a:r>
              <a:rPr sz="2800" spc="-45" dirty="0">
                <a:latin typeface="Arial"/>
                <a:cs typeface="Arial"/>
              </a:rPr>
              <a:t> </a:t>
            </a:r>
            <a:r>
              <a:rPr sz="2800" dirty="0">
                <a:latin typeface="Arial"/>
                <a:cs typeface="Arial"/>
              </a:rPr>
              <a:t>on</a:t>
            </a:r>
            <a:r>
              <a:rPr sz="2800" spc="-35" dirty="0">
                <a:latin typeface="Arial"/>
                <a:cs typeface="Arial"/>
              </a:rPr>
              <a:t> </a:t>
            </a:r>
            <a:r>
              <a:rPr sz="2800" dirty="0">
                <a:latin typeface="Arial"/>
                <a:cs typeface="Arial"/>
              </a:rPr>
              <a:t>staff</a:t>
            </a:r>
            <a:r>
              <a:rPr sz="2800" spc="-60" dirty="0">
                <a:latin typeface="Arial"/>
                <a:cs typeface="Arial"/>
              </a:rPr>
              <a:t> </a:t>
            </a:r>
            <a:r>
              <a:rPr sz="2800" dirty="0">
                <a:latin typeface="Arial"/>
                <a:cs typeface="Arial"/>
              </a:rPr>
              <a:t>capable</a:t>
            </a:r>
            <a:r>
              <a:rPr sz="2800" spc="-30" dirty="0">
                <a:latin typeface="Arial"/>
                <a:cs typeface="Arial"/>
              </a:rPr>
              <a:t> </a:t>
            </a:r>
            <a:r>
              <a:rPr sz="2800" dirty="0">
                <a:latin typeface="Arial"/>
                <a:cs typeface="Arial"/>
              </a:rPr>
              <a:t>of</a:t>
            </a:r>
            <a:r>
              <a:rPr sz="2800" spc="-50" dirty="0">
                <a:latin typeface="Arial"/>
                <a:cs typeface="Arial"/>
              </a:rPr>
              <a:t> </a:t>
            </a:r>
            <a:r>
              <a:rPr sz="2800" spc="-10" dirty="0">
                <a:latin typeface="Arial"/>
                <a:cs typeface="Arial"/>
              </a:rPr>
              <a:t>handling.</a:t>
            </a:r>
            <a:endParaRPr sz="2800">
              <a:latin typeface="Arial"/>
              <a:cs typeface="Arial"/>
            </a:endParaRPr>
          </a:p>
          <a:p>
            <a:pPr marL="488315" marR="6350" indent="-476250" algn="just">
              <a:lnSpc>
                <a:spcPts val="3030"/>
              </a:lnSpc>
              <a:spcBef>
                <a:spcPts val="710"/>
              </a:spcBef>
              <a:buAutoNum type="arabicPeriod"/>
              <a:tabLst>
                <a:tab pos="489584" algn="l"/>
              </a:tabLst>
            </a:pPr>
            <a:r>
              <a:rPr sz="2800" dirty="0">
                <a:latin typeface="Arial"/>
                <a:cs typeface="Arial"/>
              </a:rPr>
              <a:t>Public</a:t>
            </a:r>
            <a:r>
              <a:rPr sz="2800" spc="200" dirty="0">
                <a:latin typeface="Arial"/>
                <a:cs typeface="Arial"/>
              </a:rPr>
              <a:t> </a:t>
            </a:r>
            <a:r>
              <a:rPr sz="2800" dirty="0">
                <a:latin typeface="Arial"/>
                <a:cs typeface="Arial"/>
              </a:rPr>
              <a:t>agencies</a:t>
            </a:r>
            <a:r>
              <a:rPr sz="2800" spc="200" dirty="0">
                <a:latin typeface="Arial"/>
                <a:cs typeface="Arial"/>
              </a:rPr>
              <a:t> </a:t>
            </a:r>
            <a:r>
              <a:rPr sz="2800" dirty="0">
                <a:latin typeface="Arial"/>
                <a:cs typeface="Arial"/>
              </a:rPr>
              <a:t>may</a:t>
            </a:r>
            <a:r>
              <a:rPr sz="2800" spc="200" dirty="0">
                <a:latin typeface="Arial"/>
                <a:cs typeface="Arial"/>
              </a:rPr>
              <a:t> </a:t>
            </a:r>
            <a:r>
              <a:rPr sz="2800" dirty="0">
                <a:latin typeface="Arial"/>
                <a:cs typeface="Arial"/>
              </a:rPr>
              <a:t>establish</a:t>
            </a:r>
            <a:r>
              <a:rPr sz="2800" spc="195" dirty="0">
                <a:latin typeface="Arial"/>
                <a:cs typeface="Arial"/>
              </a:rPr>
              <a:t> </a:t>
            </a:r>
            <a:r>
              <a:rPr sz="2800" dirty="0">
                <a:latin typeface="Arial"/>
                <a:cs typeface="Arial"/>
              </a:rPr>
              <a:t>a</a:t>
            </a:r>
            <a:r>
              <a:rPr sz="2800" spc="200" dirty="0">
                <a:latin typeface="Arial"/>
                <a:cs typeface="Arial"/>
              </a:rPr>
              <a:t> </a:t>
            </a:r>
            <a:r>
              <a:rPr sz="2800" dirty="0">
                <a:latin typeface="Arial"/>
                <a:cs typeface="Arial"/>
              </a:rPr>
              <a:t>fee</a:t>
            </a:r>
            <a:r>
              <a:rPr sz="2800" spc="190" dirty="0">
                <a:latin typeface="Arial"/>
                <a:cs typeface="Arial"/>
              </a:rPr>
              <a:t> </a:t>
            </a:r>
            <a:r>
              <a:rPr sz="2800" dirty="0">
                <a:latin typeface="Arial"/>
                <a:cs typeface="Arial"/>
              </a:rPr>
              <a:t>to</a:t>
            </a:r>
            <a:r>
              <a:rPr sz="2800" spc="200" dirty="0">
                <a:latin typeface="Arial"/>
                <a:cs typeface="Arial"/>
              </a:rPr>
              <a:t> </a:t>
            </a:r>
            <a:r>
              <a:rPr sz="2800" spc="-10" dirty="0">
                <a:latin typeface="Arial"/>
                <a:cs typeface="Arial"/>
              </a:rPr>
              <a:t>recover 	</a:t>
            </a:r>
            <a:r>
              <a:rPr sz="2800" dirty="0">
                <a:latin typeface="Arial"/>
                <a:cs typeface="Arial"/>
              </a:rPr>
              <a:t>the</a:t>
            </a:r>
            <a:r>
              <a:rPr sz="2800" spc="620" dirty="0">
                <a:latin typeface="Arial"/>
                <a:cs typeface="Arial"/>
              </a:rPr>
              <a:t> </a:t>
            </a:r>
            <a:r>
              <a:rPr sz="2800" dirty="0">
                <a:latin typeface="Arial"/>
                <a:cs typeface="Arial"/>
              </a:rPr>
              <a:t>actual</a:t>
            </a:r>
            <a:r>
              <a:rPr sz="2800" spc="625" dirty="0">
                <a:latin typeface="Arial"/>
                <a:cs typeface="Arial"/>
              </a:rPr>
              <a:t> </a:t>
            </a:r>
            <a:r>
              <a:rPr sz="2800" dirty="0">
                <a:latin typeface="Arial"/>
                <a:cs typeface="Arial"/>
              </a:rPr>
              <a:t>labor</a:t>
            </a:r>
            <a:r>
              <a:rPr sz="2800" spc="620" dirty="0">
                <a:latin typeface="Arial"/>
                <a:cs typeface="Arial"/>
              </a:rPr>
              <a:t> </a:t>
            </a:r>
            <a:r>
              <a:rPr sz="2800" dirty="0">
                <a:latin typeface="Arial"/>
                <a:cs typeface="Arial"/>
              </a:rPr>
              <a:t>cost</a:t>
            </a:r>
            <a:r>
              <a:rPr sz="2800" spc="625" dirty="0">
                <a:latin typeface="Arial"/>
                <a:cs typeface="Arial"/>
              </a:rPr>
              <a:t> </a:t>
            </a:r>
            <a:r>
              <a:rPr sz="2800" dirty="0">
                <a:latin typeface="Arial"/>
                <a:cs typeface="Arial"/>
              </a:rPr>
              <a:t>associated</a:t>
            </a:r>
            <a:r>
              <a:rPr sz="2800" spc="630" dirty="0">
                <a:latin typeface="Arial"/>
                <a:cs typeface="Arial"/>
              </a:rPr>
              <a:t> </a:t>
            </a:r>
            <a:r>
              <a:rPr sz="2800" dirty="0">
                <a:latin typeface="Arial"/>
                <a:cs typeface="Arial"/>
              </a:rPr>
              <a:t>with</a:t>
            </a:r>
            <a:r>
              <a:rPr sz="2800" spc="630" dirty="0">
                <a:latin typeface="Arial"/>
                <a:cs typeface="Arial"/>
              </a:rPr>
              <a:t> </a:t>
            </a:r>
            <a:r>
              <a:rPr sz="2800" spc="-10" dirty="0">
                <a:latin typeface="Arial"/>
                <a:cs typeface="Arial"/>
              </a:rPr>
              <a:t>locating 	</a:t>
            </a:r>
            <a:r>
              <a:rPr sz="2800" dirty="0">
                <a:latin typeface="Arial"/>
                <a:cs typeface="Arial"/>
              </a:rPr>
              <a:t>and</a:t>
            </a:r>
            <a:r>
              <a:rPr sz="2800" spc="-60" dirty="0">
                <a:latin typeface="Arial"/>
                <a:cs typeface="Arial"/>
              </a:rPr>
              <a:t> </a:t>
            </a:r>
            <a:r>
              <a:rPr sz="2800" dirty="0">
                <a:latin typeface="Arial"/>
                <a:cs typeface="Arial"/>
              </a:rPr>
              <a:t>copying</a:t>
            </a:r>
            <a:r>
              <a:rPr sz="2800" spc="-55" dirty="0">
                <a:latin typeface="Arial"/>
                <a:cs typeface="Arial"/>
              </a:rPr>
              <a:t> </a:t>
            </a:r>
            <a:r>
              <a:rPr sz="2800" dirty="0">
                <a:latin typeface="Arial"/>
                <a:cs typeface="Arial"/>
              </a:rPr>
              <a:t>documents</a:t>
            </a:r>
            <a:r>
              <a:rPr sz="2800" spc="-55" dirty="0">
                <a:latin typeface="Arial"/>
                <a:cs typeface="Arial"/>
              </a:rPr>
              <a:t> </a:t>
            </a:r>
            <a:r>
              <a:rPr sz="2800" dirty="0">
                <a:latin typeface="Arial"/>
                <a:cs typeface="Arial"/>
              </a:rPr>
              <a:t>in</a:t>
            </a:r>
            <a:r>
              <a:rPr sz="2800" spc="-60" dirty="0">
                <a:latin typeface="Arial"/>
                <a:cs typeface="Arial"/>
              </a:rPr>
              <a:t> </a:t>
            </a:r>
            <a:r>
              <a:rPr sz="2800" dirty="0">
                <a:latin typeface="Arial"/>
                <a:cs typeface="Arial"/>
              </a:rPr>
              <a:t>certain</a:t>
            </a:r>
            <a:r>
              <a:rPr sz="2800" spc="-60" dirty="0">
                <a:latin typeface="Arial"/>
                <a:cs typeface="Arial"/>
              </a:rPr>
              <a:t> </a:t>
            </a:r>
            <a:r>
              <a:rPr sz="2800" spc="-10" dirty="0">
                <a:latin typeface="Arial"/>
                <a:cs typeface="Arial"/>
              </a:rPr>
              <a:t>cases.</a:t>
            </a:r>
            <a:endParaRPr sz="2800">
              <a:latin typeface="Arial"/>
              <a:cs typeface="Arial"/>
            </a:endParaRPr>
          </a:p>
          <a:p>
            <a:pPr marL="489584" indent="-476884">
              <a:lnSpc>
                <a:spcPct val="100000"/>
              </a:lnSpc>
              <a:spcBef>
                <a:spcPts val="280"/>
              </a:spcBef>
              <a:buAutoNum type="arabicPeriod"/>
              <a:tabLst>
                <a:tab pos="489584" algn="l"/>
              </a:tabLst>
            </a:pPr>
            <a:r>
              <a:rPr sz="2800" dirty="0">
                <a:latin typeface="Arial"/>
                <a:cs typeface="Arial"/>
              </a:rPr>
              <a:t>First</a:t>
            </a:r>
            <a:r>
              <a:rPr sz="2800" spc="-55" dirty="0">
                <a:latin typeface="Arial"/>
                <a:cs typeface="Arial"/>
              </a:rPr>
              <a:t> </a:t>
            </a:r>
            <a:r>
              <a:rPr sz="2800" dirty="0">
                <a:latin typeface="Arial"/>
                <a:cs typeface="Arial"/>
              </a:rPr>
              <a:t>2</a:t>
            </a:r>
            <a:r>
              <a:rPr sz="2800" spc="-55" dirty="0">
                <a:latin typeface="Arial"/>
                <a:cs typeface="Arial"/>
              </a:rPr>
              <a:t> </a:t>
            </a:r>
            <a:r>
              <a:rPr sz="2800" dirty="0">
                <a:latin typeface="Arial"/>
                <a:cs typeface="Arial"/>
              </a:rPr>
              <a:t>hours/100</a:t>
            </a:r>
            <a:r>
              <a:rPr sz="2800" spc="-50" dirty="0">
                <a:latin typeface="Arial"/>
                <a:cs typeface="Arial"/>
              </a:rPr>
              <a:t> </a:t>
            </a:r>
            <a:r>
              <a:rPr sz="2800" dirty="0">
                <a:latin typeface="Arial"/>
                <a:cs typeface="Arial"/>
              </a:rPr>
              <a:t>copies</a:t>
            </a:r>
            <a:r>
              <a:rPr sz="2800" spc="-60" dirty="0">
                <a:latin typeface="Arial"/>
                <a:cs typeface="Arial"/>
              </a:rPr>
              <a:t> </a:t>
            </a:r>
            <a:r>
              <a:rPr sz="2800" spc="-10" dirty="0">
                <a:latin typeface="Arial"/>
                <a:cs typeface="Arial"/>
              </a:rPr>
              <a:t>free.</a:t>
            </a:r>
            <a:endParaRPr sz="2800">
              <a:latin typeface="Arial"/>
              <a:cs typeface="Arial"/>
            </a:endParaRPr>
          </a:p>
          <a:p>
            <a:pPr marL="489584" indent="-476884">
              <a:lnSpc>
                <a:spcPct val="100000"/>
              </a:lnSpc>
              <a:spcBef>
                <a:spcPts val="335"/>
              </a:spcBef>
              <a:buAutoNum type="arabicPeriod"/>
              <a:tabLst>
                <a:tab pos="489584" algn="l"/>
              </a:tabLst>
            </a:pPr>
            <a:r>
              <a:rPr sz="2800" dirty="0">
                <a:latin typeface="Arial"/>
                <a:cs typeface="Arial"/>
              </a:rPr>
              <a:t>May</a:t>
            </a:r>
            <a:r>
              <a:rPr sz="2800" spc="-100" dirty="0">
                <a:latin typeface="Arial"/>
                <a:cs typeface="Arial"/>
              </a:rPr>
              <a:t> </a:t>
            </a:r>
            <a:r>
              <a:rPr sz="2800" dirty="0">
                <a:latin typeface="Arial"/>
                <a:cs typeface="Arial"/>
              </a:rPr>
              <a:t>aggregate</a:t>
            </a:r>
            <a:r>
              <a:rPr sz="2800" spc="-95" dirty="0">
                <a:latin typeface="Arial"/>
                <a:cs typeface="Arial"/>
              </a:rPr>
              <a:t> </a:t>
            </a:r>
            <a:r>
              <a:rPr sz="2800" dirty="0">
                <a:latin typeface="Arial"/>
                <a:cs typeface="Arial"/>
              </a:rPr>
              <a:t>repeat/continuous</a:t>
            </a:r>
            <a:r>
              <a:rPr sz="2800" spc="-105" dirty="0">
                <a:latin typeface="Arial"/>
                <a:cs typeface="Arial"/>
              </a:rPr>
              <a:t> </a:t>
            </a:r>
            <a:r>
              <a:rPr sz="2800" spc="-10" dirty="0">
                <a:latin typeface="Arial"/>
                <a:cs typeface="Arial"/>
              </a:rPr>
              <a:t>requests.</a:t>
            </a:r>
            <a:endParaRPr sz="2800">
              <a:latin typeface="Arial"/>
              <a:cs typeface="Arial"/>
            </a:endParaRPr>
          </a:p>
          <a:p>
            <a:pPr marL="489584" indent="-476884">
              <a:lnSpc>
                <a:spcPct val="100000"/>
              </a:lnSpc>
              <a:spcBef>
                <a:spcPts val="335"/>
              </a:spcBef>
              <a:buAutoNum type="arabicPeriod"/>
              <a:tabLst>
                <a:tab pos="489584" algn="l"/>
              </a:tabLst>
            </a:pPr>
            <a:r>
              <a:rPr sz="2800" dirty="0">
                <a:latin typeface="Arial"/>
                <a:cs typeface="Arial"/>
              </a:rPr>
              <a:t>Advance</a:t>
            </a:r>
            <a:r>
              <a:rPr sz="2800" spc="-60" dirty="0">
                <a:latin typeface="Arial"/>
                <a:cs typeface="Arial"/>
              </a:rPr>
              <a:t> </a:t>
            </a:r>
            <a:r>
              <a:rPr sz="2800" dirty="0">
                <a:latin typeface="Arial"/>
                <a:cs typeface="Arial"/>
              </a:rPr>
              <a:t>payment</a:t>
            </a:r>
            <a:r>
              <a:rPr sz="2800" spc="-65" dirty="0">
                <a:latin typeface="Arial"/>
                <a:cs typeface="Arial"/>
              </a:rPr>
              <a:t> </a:t>
            </a:r>
            <a:r>
              <a:rPr sz="2800" dirty="0">
                <a:latin typeface="Arial"/>
                <a:cs typeface="Arial"/>
              </a:rPr>
              <a:t>may</a:t>
            </a:r>
            <a:r>
              <a:rPr sz="2800" spc="-50" dirty="0">
                <a:latin typeface="Arial"/>
                <a:cs typeface="Arial"/>
              </a:rPr>
              <a:t> </a:t>
            </a:r>
            <a:r>
              <a:rPr sz="2800" dirty="0">
                <a:latin typeface="Arial"/>
                <a:cs typeface="Arial"/>
              </a:rPr>
              <a:t>be</a:t>
            </a:r>
            <a:r>
              <a:rPr sz="2800" spc="-60" dirty="0">
                <a:latin typeface="Arial"/>
                <a:cs typeface="Arial"/>
              </a:rPr>
              <a:t> </a:t>
            </a:r>
            <a:r>
              <a:rPr sz="2800" spc="-10" dirty="0">
                <a:latin typeface="Arial"/>
                <a:cs typeface="Arial"/>
              </a:rPr>
              <a:t>required.</a:t>
            </a:r>
            <a:endParaRPr sz="2800">
              <a:latin typeface="Arial"/>
              <a:cs typeface="Arial"/>
            </a:endParaRPr>
          </a:p>
        </p:txBody>
      </p:sp>
      <p:sp>
        <p:nvSpPr>
          <p:cNvPr id="6" name="object 6"/>
          <p:cNvSpPr txBox="1"/>
          <p:nvPr/>
        </p:nvSpPr>
        <p:spPr>
          <a:xfrm>
            <a:off x="6175054" y="6162845"/>
            <a:ext cx="2889250" cy="659130"/>
          </a:xfrm>
          <a:prstGeom prst="rect">
            <a:avLst/>
          </a:prstGeom>
        </p:spPr>
        <p:txBody>
          <a:bodyPr vert="horz" wrap="square" lIns="0" tIns="56515" rIns="0" bIns="0" numCol="1" rtlCol="0">
            <a:spAutoFit/>
          </a:bodyPr>
          <a:lstStyle/>
          <a:p>
            <a:pPr marL="657225" marR="5080" indent="-645160">
              <a:lnSpc>
                <a:spcPct val="80000"/>
              </a:lnSpc>
              <a:spcBef>
                <a:spcPts val="445"/>
              </a:spcBef>
            </a:pPr>
            <a:r>
              <a:rPr sz="2400" dirty="0">
                <a:latin typeface="Arial"/>
                <a:cs typeface="Arial"/>
              </a:rPr>
              <a:t>Idaho</a:t>
            </a:r>
            <a:r>
              <a:rPr sz="2400" spc="-5" dirty="0">
                <a:latin typeface="Arial"/>
                <a:cs typeface="Arial"/>
              </a:rPr>
              <a:t> </a:t>
            </a:r>
            <a:r>
              <a:rPr sz="2400" dirty="0">
                <a:latin typeface="Arial"/>
                <a:cs typeface="Arial"/>
              </a:rPr>
              <a:t>Code</a:t>
            </a:r>
            <a:r>
              <a:rPr sz="2400" spc="20" dirty="0">
                <a:latin typeface="Arial"/>
                <a:cs typeface="Arial"/>
              </a:rPr>
              <a:t> </a:t>
            </a:r>
            <a:r>
              <a:rPr sz="2400" dirty="0">
                <a:latin typeface="Arial"/>
                <a:cs typeface="Arial"/>
              </a:rPr>
              <a:t>§</a:t>
            </a:r>
            <a:r>
              <a:rPr sz="2400" spc="-10" dirty="0">
                <a:latin typeface="Arial"/>
                <a:cs typeface="Arial"/>
              </a:rPr>
              <a:t> 74-</a:t>
            </a:r>
            <a:r>
              <a:rPr sz="2400" spc="-25" dirty="0">
                <a:latin typeface="Arial"/>
                <a:cs typeface="Arial"/>
              </a:rPr>
              <a:t>102 </a:t>
            </a:r>
            <a:r>
              <a:rPr sz="2400" dirty="0">
                <a:latin typeface="Arial"/>
                <a:cs typeface="Arial"/>
              </a:rPr>
              <a:t>PRLM</a:t>
            </a:r>
            <a:r>
              <a:rPr sz="2400" spc="5" dirty="0">
                <a:latin typeface="Arial"/>
                <a:cs typeface="Arial"/>
              </a:rPr>
              <a:t> </a:t>
            </a:r>
            <a:r>
              <a:rPr sz="2400" dirty="0">
                <a:latin typeface="Arial"/>
                <a:cs typeface="Arial"/>
              </a:rPr>
              <a:t>pp.</a:t>
            </a:r>
            <a:r>
              <a:rPr sz="2400" spc="5" dirty="0">
                <a:latin typeface="Arial"/>
                <a:cs typeface="Arial"/>
              </a:rPr>
              <a:t> </a:t>
            </a:r>
            <a:r>
              <a:rPr sz="2400" spc="-10" dirty="0">
                <a:latin typeface="Arial"/>
                <a:cs typeface="Arial"/>
              </a:rPr>
              <a:t>21-</a:t>
            </a:r>
            <a:r>
              <a:rPr sz="2400" spc="-25" dirty="0">
                <a:latin typeface="Arial"/>
                <a:cs typeface="Arial"/>
              </a:rPr>
              <a:t>26</a:t>
            </a:r>
            <a:endParaRPr sz="240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numCol="1" rtlCol="0">
            <a:spAutoFit/>
          </a:bodyPr>
          <a:lstStyle/>
          <a:p>
            <a:pPr marL="12700">
              <a:lnSpc>
                <a:spcPct val="100000"/>
              </a:lnSpc>
              <a:spcBef>
                <a:spcPts val="95"/>
              </a:spcBef>
            </a:pPr>
            <a:r>
              <a:rPr sz="4000" dirty="0"/>
              <a:t>How</a:t>
            </a:r>
            <a:r>
              <a:rPr sz="4000" spc="-145" dirty="0"/>
              <a:t> </a:t>
            </a:r>
            <a:r>
              <a:rPr sz="4000" dirty="0"/>
              <a:t>Are</a:t>
            </a:r>
            <a:r>
              <a:rPr sz="4000" spc="-145" dirty="0"/>
              <a:t> </a:t>
            </a:r>
            <a:r>
              <a:rPr sz="4000" dirty="0"/>
              <a:t>Requests</a:t>
            </a:r>
            <a:r>
              <a:rPr sz="4000" spc="-125" dirty="0"/>
              <a:t> </a:t>
            </a:r>
            <a:r>
              <a:rPr sz="4000" dirty="0"/>
              <a:t>Responded</a:t>
            </a:r>
            <a:r>
              <a:rPr sz="4000" spc="-130" dirty="0"/>
              <a:t> </a:t>
            </a:r>
            <a:r>
              <a:rPr sz="4000" spc="-25" dirty="0"/>
              <a:t>To?</a:t>
            </a:r>
            <a:endParaRPr sz="4000"/>
          </a:p>
        </p:txBody>
      </p:sp>
      <p:sp>
        <p:nvSpPr>
          <p:cNvPr id="3" name="object 3"/>
          <p:cNvSpPr txBox="1">
            <a:spLocks noGrp="1"/>
          </p:cNvSpPr>
          <p:nvPr>
            <p:ph type="body" idx="1"/>
          </p:nvPr>
        </p:nvSpPr>
        <p:spPr>
          <a:prstGeom prst="rect">
            <a:avLst/>
          </a:prstGeom>
        </p:spPr>
        <p:txBody>
          <a:bodyPr vert="horz" wrap="square" lIns="0" tIns="109982" rIns="0" bIns="0" numCol="1" rtlCol="0">
            <a:spAutoFit/>
          </a:bodyPr>
          <a:lstStyle/>
          <a:p>
            <a:pPr marL="354965" marR="5080" indent="-342900" algn="just">
              <a:lnSpc>
                <a:spcPts val="3030"/>
              </a:lnSpc>
              <a:spcBef>
                <a:spcPts val="470"/>
              </a:spcBef>
              <a:buChar char="•"/>
              <a:tabLst>
                <a:tab pos="354965" algn="l"/>
              </a:tabLst>
            </a:pPr>
            <a:r>
              <a:rPr dirty="0"/>
              <a:t>Grant</a:t>
            </a:r>
            <a:r>
              <a:rPr spc="190" dirty="0"/>
              <a:t> </a:t>
            </a:r>
            <a:r>
              <a:rPr dirty="0"/>
              <a:t>or</a:t>
            </a:r>
            <a:r>
              <a:rPr spc="195" dirty="0"/>
              <a:t> </a:t>
            </a:r>
            <a:r>
              <a:rPr dirty="0"/>
              <a:t>deny</a:t>
            </a:r>
            <a:r>
              <a:rPr spc="195" dirty="0"/>
              <a:t> </a:t>
            </a:r>
            <a:r>
              <a:rPr dirty="0"/>
              <a:t>a</a:t>
            </a:r>
            <a:r>
              <a:rPr spc="195" dirty="0"/>
              <a:t> </a:t>
            </a:r>
            <a:r>
              <a:rPr dirty="0"/>
              <a:t>person's</a:t>
            </a:r>
            <a:r>
              <a:rPr spc="190" dirty="0"/>
              <a:t> </a:t>
            </a:r>
            <a:r>
              <a:rPr dirty="0"/>
              <a:t>request</a:t>
            </a:r>
            <a:r>
              <a:rPr spc="195" dirty="0"/>
              <a:t> </a:t>
            </a:r>
            <a:r>
              <a:rPr dirty="0"/>
              <a:t>to</a:t>
            </a:r>
            <a:r>
              <a:rPr spc="195" dirty="0"/>
              <a:t> </a:t>
            </a:r>
            <a:r>
              <a:rPr dirty="0"/>
              <a:t>examine</a:t>
            </a:r>
            <a:r>
              <a:rPr spc="204" dirty="0"/>
              <a:t> </a:t>
            </a:r>
            <a:r>
              <a:rPr spc="-25" dirty="0"/>
              <a:t>or </a:t>
            </a:r>
            <a:r>
              <a:rPr dirty="0"/>
              <a:t>copy</a:t>
            </a:r>
            <a:r>
              <a:rPr spc="140" dirty="0"/>
              <a:t>  </a:t>
            </a:r>
            <a:r>
              <a:rPr dirty="0"/>
              <a:t>public</a:t>
            </a:r>
            <a:r>
              <a:rPr spc="140" dirty="0"/>
              <a:t>  </a:t>
            </a:r>
            <a:r>
              <a:rPr dirty="0"/>
              <a:t>records</a:t>
            </a:r>
            <a:r>
              <a:rPr spc="145" dirty="0"/>
              <a:t>  </a:t>
            </a:r>
            <a:r>
              <a:rPr dirty="0"/>
              <a:t>within</a:t>
            </a:r>
            <a:r>
              <a:rPr spc="145" dirty="0"/>
              <a:t>  </a:t>
            </a:r>
            <a:r>
              <a:rPr dirty="0"/>
              <a:t>three</a:t>
            </a:r>
            <a:r>
              <a:rPr spc="135" dirty="0"/>
              <a:t>  </a:t>
            </a:r>
            <a:r>
              <a:rPr dirty="0"/>
              <a:t>(3)</a:t>
            </a:r>
            <a:r>
              <a:rPr spc="145" dirty="0"/>
              <a:t>  </a:t>
            </a:r>
            <a:r>
              <a:rPr spc="-10" dirty="0"/>
              <a:t>working </a:t>
            </a:r>
            <a:r>
              <a:rPr dirty="0"/>
              <a:t>days</a:t>
            </a:r>
            <a:r>
              <a:rPr spc="-40" dirty="0"/>
              <a:t> </a:t>
            </a:r>
            <a:r>
              <a:rPr dirty="0"/>
              <a:t>in</a:t>
            </a:r>
            <a:r>
              <a:rPr spc="-30" dirty="0"/>
              <a:t> </a:t>
            </a:r>
            <a:r>
              <a:rPr spc="-10" dirty="0"/>
              <a:t>writing.</a:t>
            </a:r>
          </a:p>
          <a:p>
            <a:pPr marL="354330" marR="5080" indent="-342265" algn="just">
              <a:lnSpc>
                <a:spcPts val="3030"/>
              </a:lnSpc>
              <a:spcBef>
                <a:spcPts val="655"/>
              </a:spcBef>
              <a:buChar char="•"/>
              <a:tabLst>
                <a:tab pos="355600" algn="l"/>
              </a:tabLst>
            </a:pPr>
            <a:r>
              <a:rPr dirty="0"/>
              <a:t>If</a:t>
            </a:r>
            <a:r>
              <a:rPr spc="240" dirty="0"/>
              <a:t> </a:t>
            </a:r>
            <a:r>
              <a:rPr dirty="0"/>
              <a:t>a</a:t>
            </a:r>
            <a:r>
              <a:rPr spc="240" dirty="0"/>
              <a:t> </a:t>
            </a:r>
            <a:r>
              <a:rPr dirty="0"/>
              <a:t>longer</a:t>
            </a:r>
            <a:r>
              <a:rPr spc="235" dirty="0"/>
              <a:t> </a:t>
            </a:r>
            <a:r>
              <a:rPr dirty="0"/>
              <a:t>period</a:t>
            </a:r>
            <a:r>
              <a:rPr spc="260" dirty="0"/>
              <a:t> </a:t>
            </a:r>
            <a:r>
              <a:rPr dirty="0"/>
              <a:t>of</a:t>
            </a:r>
            <a:r>
              <a:rPr spc="240" dirty="0"/>
              <a:t> </a:t>
            </a:r>
            <a:r>
              <a:rPr dirty="0"/>
              <a:t>time</a:t>
            </a:r>
            <a:r>
              <a:rPr spc="240" dirty="0"/>
              <a:t> </a:t>
            </a:r>
            <a:r>
              <a:rPr dirty="0"/>
              <a:t>is</a:t>
            </a:r>
            <a:r>
              <a:rPr spc="245" dirty="0"/>
              <a:t> </a:t>
            </a:r>
            <a:r>
              <a:rPr dirty="0"/>
              <a:t>needed</a:t>
            </a:r>
            <a:r>
              <a:rPr spc="240" dirty="0"/>
              <a:t> </a:t>
            </a:r>
            <a:r>
              <a:rPr dirty="0"/>
              <a:t>to</a:t>
            </a:r>
            <a:r>
              <a:rPr spc="245" dirty="0"/>
              <a:t> </a:t>
            </a:r>
            <a:r>
              <a:rPr dirty="0"/>
              <a:t>locate</a:t>
            </a:r>
            <a:r>
              <a:rPr spc="245" dirty="0"/>
              <a:t> </a:t>
            </a:r>
            <a:r>
              <a:rPr spc="-25" dirty="0"/>
              <a:t>or 	</a:t>
            </a:r>
            <a:r>
              <a:rPr dirty="0"/>
              <a:t>retrieve</a:t>
            </a:r>
            <a:r>
              <a:rPr spc="250" dirty="0"/>
              <a:t> </a:t>
            </a:r>
            <a:r>
              <a:rPr dirty="0"/>
              <a:t>the</a:t>
            </a:r>
            <a:r>
              <a:rPr spc="254" dirty="0"/>
              <a:t> </a:t>
            </a:r>
            <a:r>
              <a:rPr dirty="0"/>
              <a:t>public</a:t>
            </a:r>
            <a:r>
              <a:rPr spc="250" dirty="0"/>
              <a:t> </a:t>
            </a:r>
            <a:r>
              <a:rPr dirty="0"/>
              <a:t>record(s),</a:t>
            </a:r>
            <a:r>
              <a:rPr spc="250" dirty="0"/>
              <a:t> </a:t>
            </a:r>
            <a:r>
              <a:rPr dirty="0"/>
              <a:t>the</a:t>
            </a:r>
            <a:r>
              <a:rPr spc="240" dirty="0"/>
              <a:t> </a:t>
            </a:r>
            <a:r>
              <a:rPr dirty="0"/>
              <a:t>requestor</a:t>
            </a:r>
            <a:r>
              <a:rPr spc="250" dirty="0"/>
              <a:t> </a:t>
            </a:r>
            <a:r>
              <a:rPr spc="-10" dirty="0"/>
              <a:t>shall 	</a:t>
            </a:r>
            <a:r>
              <a:rPr dirty="0"/>
              <a:t>receive</a:t>
            </a:r>
            <a:r>
              <a:rPr spc="160" dirty="0"/>
              <a:t>  </a:t>
            </a:r>
            <a:r>
              <a:rPr dirty="0"/>
              <a:t>the</a:t>
            </a:r>
            <a:r>
              <a:rPr spc="165" dirty="0"/>
              <a:t>  </a:t>
            </a:r>
            <a:r>
              <a:rPr dirty="0"/>
              <a:t>record(s)</a:t>
            </a:r>
            <a:r>
              <a:rPr spc="165" dirty="0"/>
              <a:t>  </a:t>
            </a:r>
            <a:r>
              <a:rPr dirty="0"/>
              <a:t>no</a:t>
            </a:r>
            <a:r>
              <a:rPr spc="165" dirty="0"/>
              <a:t>  </a:t>
            </a:r>
            <a:r>
              <a:rPr dirty="0"/>
              <a:t>later</a:t>
            </a:r>
            <a:r>
              <a:rPr spc="165" dirty="0"/>
              <a:t>  </a:t>
            </a:r>
            <a:r>
              <a:rPr dirty="0"/>
              <a:t>than</a:t>
            </a:r>
            <a:r>
              <a:rPr spc="165" dirty="0"/>
              <a:t>  </a:t>
            </a:r>
            <a:r>
              <a:rPr dirty="0"/>
              <a:t>ten</a:t>
            </a:r>
            <a:r>
              <a:rPr spc="165" dirty="0"/>
              <a:t>  </a:t>
            </a:r>
            <a:r>
              <a:rPr spc="-20" dirty="0"/>
              <a:t>(10) 	</a:t>
            </a:r>
            <a:r>
              <a:rPr dirty="0"/>
              <a:t>working</a:t>
            </a:r>
            <a:r>
              <a:rPr spc="-35" dirty="0"/>
              <a:t> </a:t>
            </a:r>
            <a:r>
              <a:rPr dirty="0"/>
              <a:t>days</a:t>
            </a:r>
            <a:r>
              <a:rPr spc="-50" dirty="0"/>
              <a:t> </a:t>
            </a:r>
            <a:r>
              <a:rPr dirty="0"/>
              <a:t>from</a:t>
            </a:r>
            <a:r>
              <a:rPr spc="-55" dirty="0"/>
              <a:t> </a:t>
            </a:r>
            <a:r>
              <a:rPr dirty="0"/>
              <a:t>date</a:t>
            </a:r>
            <a:r>
              <a:rPr spc="-40" dirty="0"/>
              <a:t> </a:t>
            </a:r>
            <a:r>
              <a:rPr dirty="0"/>
              <a:t>of</a:t>
            </a:r>
            <a:r>
              <a:rPr spc="-45" dirty="0"/>
              <a:t> </a:t>
            </a:r>
            <a:r>
              <a:rPr spc="-10" dirty="0"/>
              <a:t>request.</a:t>
            </a:r>
          </a:p>
          <a:p>
            <a:pPr marL="354965" indent="-342265">
              <a:lnSpc>
                <a:spcPct val="100000"/>
              </a:lnSpc>
              <a:spcBef>
                <a:spcPts val="270"/>
              </a:spcBef>
              <a:buChar char="•"/>
              <a:tabLst>
                <a:tab pos="354965" algn="l"/>
              </a:tabLst>
            </a:pPr>
            <a:r>
              <a:rPr dirty="0"/>
              <a:t>Indicate</a:t>
            </a:r>
            <a:r>
              <a:rPr spc="-65" dirty="0"/>
              <a:t> </a:t>
            </a:r>
            <a:r>
              <a:rPr dirty="0"/>
              <a:t>longer</a:t>
            </a:r>
            <a:r>
              <a:rPr spc="-40" dirty="0"/>
              <a:t> </a:t>
            </a:r>
            <a:r>
              <a:rPr dirty="0"/>
              <a:t>time</a:t>
            </a:r>
            <a:r>
              <a:rPr spc="-50" dirty="0"/>
              <a:t> </a:t>
            </a:r>
            <a:r>
              <a:rPr dirty="0"/>
              <a:t>in</a:t>
            </a:r>
            <a:r>
              <a:rPr spc="-50" dirty="0"/>
              <a:t> </a:t>
            </a:r>
            <a:r>
              <a:rPr spc="-10" dirty="0"/>
              <a:t>writing</a:t>
            </a:r>
          </a:p>
          <a:p>
            <a:pPr marL="354965" indent="-342265">
              <a:lnSpc>
                <a:spcPct val="100000"/>
              </a:lnSpc>
              <a:spcBef>
                <a:spcPts val="335"/>
              </a:spcBef>
              <a:buChar char="•"/>
              <a:tabLst>
                <a:tab pos="354965" algn="l"/>
              </a:tabLst>
            </a:pPr>
            <a:r>
              <a:rPr dirty="0"/>
              <a:t>Sort</a:t>
            </a:r>
            <a:r>
              <a:rPr spc="-60" dirty="0"/>
              <a:t> </a:t>
            </a:r>
            <a:r>
              <a:rPr dirty="0"/>
              <a:t>exempt</a:t>
            </a:r>
            <a:r>
              <a:rPr spc="-60" dirty="0"/>
              <a:t> </a:t>
            </a:r>
            <a:r>
              <a:rPr dirty="0"/>
              <a:t>and</a:t>
            </a:r>
            <a:r>
              <a:rPr spc="-50" dirty="0"/>
              <a:t> </a:t>
            </a:r>
            <a:r>
              <a:rPr spc="-10" dirty="0"/>
              <a:t>non-</a:t>
            </a:r>
            <a:r>
              <a:rPr dirty="0"/>
              <a:t>exempt</a:t>
            </a:r>
            <a:r>
              <a:rPr spc="-45" dirty="0"/>
              <a:t> </a:t>
            </a:r>
            <a:r>
              <a:rPr spc="-10" dirty="0"/>
              <a:t>material.</a:t>
            </a:r>
          </a:p>
          <a:p>
            <a:pPr marL="354965" indent="-342265">
              <a:lnSpc>
                <a:spcPct val="100000"/>
              </a:lnSpc>
              <a:spcBef>
                <a:spcPts val="340"/>
              </a:spcBef>
              <a:buChar char="•"/>
              <a:tabLst>
                <a:tab pos="354965" algn="l"/>
              </a:tabLst>
            </a:pPr>
            <a:r>
              <a:rPr dirty="0"/>
              <a:t>May</a:t>
            </a:r>
            <a:r>
              <a:rPr spc="-45" dirty="0"/>
              <a:t> </a:t>
            </a:r>
            <a:r>
              <a:rPr dirty="0"/>
              <a:t>inquire</a:t>
            </a:r>
            <a:r>
              <a:rPr spc="-35" dirty="0"/>
              <a:t> </a:t>
            </a:r>
            <a:r>
              <a:rPr dirty="0"/>
              <a:t>to</a:t>
            </a:r>
            <a:r>
              <a:rPr spc="-50" dirty="0"/>
              <a:t> </a:t>
            </a:r>
            <a:r>
              <a:rPr dirty="0"/>
              <a:t>narrow</a:t>
            </a:r>
            <a:r>
              <a:rPr spc="-30" dirty="0"/>
              <a:t> </a:t>
            </a:r>
            <a:r>
              <a:rPr dirty="0"/>
              <a:t>the</a:t>
            </a:r>
            <a:r>
              <a:rPr spc="-50" dirty="0"/>
              <a:t> </a:t>
            </a:r>
            <a:r>
              <a:rPr spc="-10" dirty="0"/>
              <a:t>request.</a:t>
            </a:r>
          </a:p>
        </p:txBody>
      </p:sp>
      <p:sp>
        <p:nvSpPr>
          <p:cNvPr id="6" name="object 6"/>
          <p:cNvSpPr txBox="1"/>
          <p:nvPr/>
        </p:nvSpPr>
        <p:spPr>
          <a:xfrm>
            <a:off x="6175054" y="6162845"/>
            <a:ext cx="2889250" cy="659130"/>
          </a:xfrm>
          <a:prstGeom prst="rect">
            <a:avLst/>
          </a:prstGeom>
        </p:spPr>
        <p:txBody>
          <a:bodyPr vert="horz" wrap="square" lIns="0" tIns="56515" rIns="0" bIns="0" numCol="1" rtlCol="0">
            <a:spAutoFit/>
          </a:bodyPr>
          <a:lstStyle/>
          <a:p>
            <a:pPr marL="657225" marR="5080" indent="-645160">
              <a:lnSpc>
                <a:spcPct val="80000"/>
              </a:lnSpc>
              <a:spcBef>
                <a:spcPts val="445"/>
              </a:spcBef>
            </a:pPr>
            <a:r>
              <a:rPr sz="2400" dirty="0">
                <a:latin typeface="Arial"/>
                <a:cs typeface="Arial"/>
              </a:rPr>
              <a:t>Idaho</a:t>
            </a:r>
            <a:r>
              <a:rPr sz="2400" spc="-5" dirty="0">
                <a:latin typeface="Arial"/>
                <a:cs typeface="Arial"/>
              </a:rPr>
              <a:t> </a:t>
            </a:r>
            <a:r>
              <a:rPr sz="2400" dirty="0">
                <a:latin typeface="Arial"/>
                <a:cs typeface="Arial"/>
              </a:rPr>
              <a:t>Code</a:t>
            </a:r>
            <a:r>
              <a:rPr sz="2400" spc="20" dirty="0">
                <a:latin typeface="Arial"/>
                <a:cs typeface="Arial"/>
              </a:rPr>
              <a:t> </a:t>
            </a:r>
            <a:r>
              <a:rPr sz="2400" dirty="0">
                <a:latin typeface="Arial"/>
                <a:cs typeface="Arial"/>
              </a:rPr>
              <a:t>§</a:t>
            </a:r>
            <a:r>
              <a:rPr sz="2400" spc="-10" dirty="0">
                <a:latin typeface="Arial"/>
                <a:cs typeface="Arial"/>
              </a:rPr>
              <a:t> 74-</a:t>
            </a:r>
            <a:r>
              <a:rPr sz="2400" spc="-25" dirty="0">
                <a:latin typeface="Arial"/>
                <a:cs typeface="Arial"/>
              </a:rPr>
              <a:t>103 </a:t>
            </a:r>
            <a:r>
              <a:rPr sz="2400" dirty="0">
                <a:latin typeface="Arial"/>
                <a:cs typeface="Arial"/>
              </a:rPr>
              <a:t>PRLM</a:t>
            </a:r>
            <a:r>
              <a:rPr sz="2400" spc="5" dirty="0">
                <a:latin typeface="Arial"/>
                <a:cs typeface="Arial"/>
              </a:rPr>
              <a:t> </a:t>
            </a:r>
            <a:r>
              <a:rPr sz="2400" dirty="0">
                <a:latin typeface="Arial"/>
                <a:cs typeface="Arial"/>
              </a:rPr>
              <a:t>pp.</a:t>
            </a:r>
            <a:r>
              <a:rPr sz="2400" spc="5" dirty="0">
                <a:latin typeface="Arial"/>
                <a:cs typeface="Arial"/>
              </a:rPr>
              <a:t> </a:t>
            </a:r>
            <a:r>
              <a:rPr sz="2400" spc="-10" dirty="0">
                <a:latin typeface="Arial"/>
                <a:cs typeface="Arial"/>
              </a:rPr>
              <a:t>26-</a:t>
            </a:r>
            <a:r>
              <a:rPr sz="2400" spc="-25" dirty="0">
                <a:latin typeface="Arial"/>
                <a:cs typeface="Arial"/>
              </a:rPr>
              <a:t>27</a:t>
            </a:r>
            <a:endParaRPr sz="240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numCol="1" rtlCol="0">
            <a:spAutoFit/>
          </a:bodyPr>
          <a:lstStyle/>
          <a:p>
            <a:pPr marL="12700">
              <a:lnSpc>
                <a:spcPct val="100000"/>
              </a:lnSpc>
              <a:spcBef>
                <a:spcPts val="95"/>
              </a:spcBef>
            </a:pPr>
            <a:r>
              <a:rPr sz="4000" dirty="0"/>
              <a:t>How</a:t>
            </a:r>
            <a:r>
              <a:rPr sz="4000" spc="-145" dirty="0"/>
              <a:t> </a:t>
            </a:r>
            <a:r>
              <a:rPr sz="4000" dirty="0"/>
              <a:t>Are</a:t>
            </a:r>
            <a:r>
              <a:rPr sz="4000" spc="-145" dirty="0"/>
              <a:t> </a:t>
            </a:r>
            <a:r>
              <a:rPr sz="4000" dirty="0"/>
              <a:t>Requests</a:t>
            </a:r>
            <a:r>
              <a:rPr sz="4000" spc="-125" dirty="0"/>
              <a:t> </a:t>
            </a:r>
            <a:r>
              <a:rPr sz="4000" dirty="0"/>
              <a:t>Responded</a:t>
            </a:r>
            <a:r>
              <a:rPr sz="4000" spc="-130" dirty="0"/>
              <a:t> </a:t>
            </a:r>
            <a:r>
              <a:rPr sz="4000" spc="-25" dirty="0"/>
              <a:t>To?</a:t>
            </a:r>
            <a:endParaRPr sz="4000"/>
          </a:p>
        </p:txBody>
      </p:sp>
      <p:sp>
        <p:nvSpPr>
          <p:cNvPr id="3" name="object 3"/>
          <p:cNvSpPr txBox="1">
            <a:spLocks noGrp="1"/>
          </p:cNvSpPr>
          <p:nvPr>
            <p:ph type="body" idx="1"/>
          </p:nvPr>
        </p:nvSpPr>
        <p:spPr>
          <a:prstGeom prst="rect">
            <a:avLst/>
          </a:prstGeom>
        </p:spPr>
        <p:txBody>
          <a:bodyPr vert="horz" wrap="square" lIns="0" tIns="109982" rIns="0" bIns="0" numCol="1" rtlCol="0">
            <a:spAutoFit/>
          </a:bodyPr>
          <a:lstStyle/>
          <a:p>
            <a:pPr marL="354965" marR="5080" indent="-342900" algn="just">
              <a:lnSpc>
                <a:spcPts val="3030"/>
              </a:lnSpc>
              <a:spcBef>
                <a:spcPts val="470"/>
              </a:spcBef>
              <a:buChar char="•"/>
              <a:tabLst>
                <a:tab pos="354965" algn="l"/>
              </a:tabLst>
            </a:pPr>
            <a:r>
              <a:rPr dirty="0"/>
              <a:t>If</a:t>
            </a:r>
            <a:r>
              <a:rPr spc="275" dirty="0"/>
              <a:t> </a:t>
            </a:r>
            <a:r>
              <a:rPr dirty="0"/>
              <a:t>the</a:t>
            </a:r>
            <a:r>
              <a:rPr spc="290" dirty="0"/>
              <a:t> </a:t>
            </a:r>
            <a:r>
              <a:rPr dirty="0"/>
              <a:t>agency</a:t>
            </a:r>
            <a:r>
              <a:rPr spc="290" dirty="0"/>
              <a:t> </a:t>
            </a:r>
            <a:r>
              <a:rPr dirty="0"/>
              <a:t>fails</a:t>
            </a:r>
            <a:r>
              <a:rPr spc="280" dirty="0"/>
              <a:t> </a:t>
            </a:r>
            <a:r>
              <a:rPr dirty="0"/>
              <a:t>to</a:t>
            </a:r>
            <a:r>
              <a:rPr spc="280" dirty="0"/>
              <a:t> </a:t>
            </a:r>
            <a:r>
              <a:rPr dirty="0"/>
              <a:t>respond,</a:t>
            </a:r>
            <a:r>
              <a:rPr spc="285" dirty="0"/>
              <a:t> </a:t>
            </a:r>
            <a:r>
              <a:rPr dirty="0"/>
              <a:t>the</a:t>
            </a:r>
            <a:r>
              <a:rPr spc="290" dirty="0"/>
              <a:t> </a:t>
            </a:r>
            <a:r>
              <a:rPr dirty="0"/>
              <a:t>request</a:t>
            </a:r>
            <a:r>
              <a:rPr spc="285" dirty="0"/>
              <a:t> </a:t>
            </a:r>
            <a:r>
              <a:rPr spc="-10" dirty="0"/>
              <a:t>shall </a:t>
            </a:r>
            <a:r>
              <a:rPr dirty="0"/>
              <a:t>be</a:t>
            </a:r>
            <a:r>
              <a:rPr spc="400" dirty="0"/>
              <a:t>  </a:t>
            </a:r>
            <a:r>
              <a:rPr dirty="0"/>
              <a:t>deemed</a:t>
            </a:r>
            <a:r>
              <a:rPr spc="405" dirty="0"/>
              <a:t>  </a:t>
            </a:r>
            <a:r>
              <a:rPr dirty="0"/>
              <a:t>denied</a:t>
            </a:r>
            <a:r>
              <a:rPr spc="400" dirty="0"/>
              <a:t>  </a:t>
            </a:r>
            <a:r>
              <a:rPr dirty="0"/>
              <a:t>ten</a:t>
            </a:r>
            <a:r>
              <a:rPr spc="405" dirty="0"/>
              <a:t>  </a:t>
            </a:r>
            <a:r>
              <a:rPr dirty="0"/>
              <a:t>(10)</a:t>
            </a:r>
            <a:r>
              <a:rPr spc="405" dirty="0"/>
              <a:t>  </a:t>
            </a:r>
            <a:r>
              <a:rPr dirty="0"/>
              <a:t>working</a:t>
            </a:r>
            <a:r>
              <a:rPr spc="400" dirty="0"/>
              <a:t>  </a:t>
            </a:r>
            <a:r>
              <a:rPr spc="-20" dirty="0"/>
              <a:t>days </a:t>
            </a:r>
            <a:r>
              <a:rPr dirty="0"/>
              <a:t>following</a:t>
            </a:r>
            <a:r>
              <a:rPr spc="-55" dirty="0"/>
              <a:t> </a:t>
            </a:r>
            <a:r>
              <a:rPr dirty="0"/>
              <a:t>the</a:t>
            </a:r>
            <a:r>
              <a:rPr spc="-70" dirty="0"/>
              <a:t> </a:t>
            </a:r>
            <a:r>
              <a:rPr spc="-10" dirty="0"/>
              <a:t>request.</a:t>
            </a:r>
          </a:p>
          <a:p>
            <a:pPr marL="354965" marR="7620" indent="-342900" algn="just">
              <a:lnSpc>
                <a:spcPts val="3030"/>
              </a:lnSpc>
              <a:spcBef>
                <a:spcPts val="655"/>
              </a:spcBef>
              <a:buChar char="•"/>
              <a:tabLst>
                <a:tab pos="354965" algn="l"/>
              </a:tabLst>
            </a:pPr>
            <a:r>
              <a:rPr dirty="0"/>
              <a:t>If</a:t>
            </a:r>
            <a:r>
              <a:rPr spc="210" dirty="0"/>
              <a:t> </a:t>
            </a:r>
            <a:r>
              <a:rPr dirty="0"/>
              <a:t>denied,</a:t>
            </a:r>
            <a:r>
              <a:rPr spc="229" dirty="0"/>
              <a:t> </a:t>
            </a:r>
            <a:r>
              <a:rPr dirty="0"/>
              <a:t>the</a:t>
            </a:r>
            <a:r>
              <a:rPr spc="220" dirty="0"/>
              <a:t> </a:t>
            </a:r>
            <a:r>
              <a:rPr dirty="0"/>
              <a:t>requesting</a:t>
            </a:r>
            <a:r>
              <a:rPr spc="220" dirty="0"/>
              <a:t> </a:t>
            </a:r>
            <a:r>
              <a:rPr dirty="0"/>
              <a:t>party</a:t>
            </a:r>
            <a:r>
              <a:rPr spc="225" dirty="0"/>
              <a:t> </a:t>
            </a:r>
            <a:r>
              <a:rPr dirty="0"/>
              <a:t>will</a:t>
            </a:r>
            <a:r>
              <a:rPr spc="225" dirty="0"/>
              <a:t> </a:t>
            </a:r>
            <a:r>
              <a:rPr dirty="0"/>
              <a:t>be</a:t>
            </a:r>
            <a:r>
              <a:rPr spc="220" dirty="0"/>
              <a:t> </a:t>
            </a:r>
            <a:r>
              <a:rPr dirty="0"/>
              <a:t>notified</a:t>
            </a:r>
            <a:r>
              <a:rPr spc="235" dirty="0"/>
              <a:t> </a:t>
            </a:r>
            <a:r>
              <a:rPr spc="-25" dirty="0"/>
              <a:t>in </a:t>
            </a:r>
            <a:r>
              <a:rPr dirty="0"/>
              <a:t>writing</a:t>
            </a:r>
            <a:r>
              <a:rPr spc="-30" dirty="0"/>
              <a:t> </a:t>
            </a:r>
            <a:r>
              <a:rPr dirty="0"/>
              <a:t>of</a:t>
            </a:r>
            <a:r>
              <a:rPr spc="-55" dirty="0"/>
              <a:t> </a:t>
            </a:r>
            <a:r>
              <a:rPr dirty="0"/>
              <a:t>the</a:t>
            </a:r>
            <a:r>
              <a:rPr spc="-40" dirty="0"/>
              <a:t> </a:t>
            </a:r>
            <a:r>
              <a:rPr dirty="0"/>
              <a:t>denial</a:t>
            </a:r>
            <a:r>
              <a:rPr spc="-45" dirty="0"/>
              <a:t> </a:t>
            </a:r>
            <a:r>
              <a:rPr dirty="0"/>
              <a:t>(or</a:t>
            </a:r>
            <a:r>
              <a:rPr spc="-45" dirty="0"/>
              <a:t> </a:t>
            </a:r>
            <a:r>
              <a:rPr dirty="0"/>
              <a:t>partial</a:t>
            </a:r>
            <a:r>
              <a:rPr spc="-45" dirty="0"/>
              <a:t> </a:t>
            </a:r>
            <a:r>
              <a:rPr spc="-10" dirty="0"/>
              <a:t>denial).</a:t>
            </a:r>
          </a:p>
          <a:p>
            <a:pPr marL="354965" indent="-342265">
              <a:lnSpc>
                <a:spcPct val="100000"/>
              </a:lnSpc>
              <a:spcBef>
                <a:spcPts val="284"/>
              </a:spcBef>
              <a:buChar char="•"/>
              <a:tabLst>
                <a:tab pos="354965" algn="l"/>
              </a:tabLst>
            </a:pPr>
            <a:r>
              <a:rPr dirty="0"/>
              <a:t>Must</a:t>
            </a:r>
            <a:r>
              <a:rPr spc="-70" dirty="0"/>
              <a:t> </a:t>
            </a:r>
            <a:r>
              <a:rPr dirty="0"/>
              <a:t>indicate</a:t>
            </a:r>
            <a:r>
              <a:rPr spc="-70" dirty="0"/>
              <a:t> </a:t>
            </a:r>
            <a:r>
              <a:rPr dirty="0"/>
              <a:t>specific</a:t>
            </a:r>
            <a:r>
              <a:rPr spc="-85" dirty="0"/>
              <a:t> </a:t>
            </a:r>
            <a:r>
              <a:rPr dirty="0"/>
              <a:t>exemption</a:t>
            </a:r>
            <a:r>
              <a:rPr spc="-60" dirty="0"/>
              <a:t> </a:t>
            </a:r>
            <a:r>
              <a:rPr dirty="0"/>
              <a:t>relied</a:t>
            </a:r>
            <a:r>
              <a:rPr spc="-60" dirty="0"/>
              <a:t> </a:t>
            </a:r>
            <a:r>
              <a:rPr spc="-10" dirty="0"/>
              <a:t>upon.</a:t>
            </a:r>
          </a:p>
          <a:p>
            <a:pPr marL="354965" indent="-342265">
              <a:lnSpc>
                <a:spcPct val="100000"/>
              </a:lnSpc>
              <a:spcBef>
                <a:spcPts val="335"/>
              </a:spcBef>
              <a:buChar char="•"/>
              <a:tabLst>
                <a:tab pos="354965" algn="l"/>
              </a:tabLst>
            </a:pPr>
            <a:r>
              <a:rPr dirty="0"/>
              <a:t>State</a:t>
            </a:r>
            <a:r>
              <a:rPr spc="-70" dirty="0"/>
              <a:t> </a:t>
            </a:r>
            <a:r>
              <a:rPr dirty="0"/>
              <a:t>statutory</a:t>
            </a:r>
            <a:r>
              <a:rPr spc="-70" dirty="0"/>
              <a:t> </a:t>
            </a:r>
            <a:r>
              <a:rPr dirty="0"/>
              <a:t>reason</a:t>
            </a:r>
            <a:r>
              <a:rPr spc="-55" dirty="0"/>
              <a:t> </a:t>
            </a:r>
            <a:r>
              <a:rPr dirty="0"/>
              <a:t>for</a:t>
            </a:r>
            <a:r>
              <a:rPr spc="-60" dirty="0"/>
              <a:t> </a:t>
            </a:r>
            <a:r>
              <a:rPr spc="-10" dirty="0"/>
              <a:t>denial.</a:t>
            </a:r>
          </a:p>
          <a:p>
            <a:pPr marL="354965" indent="-342265">
              <a:lnSpc>
                <a:spcPct val="100000"/>
              </a:lnSpc>
              <a:spcBef>
                <a:spcPts val="335"/>
              </a:spcBef>
              <a:buChar char="•"/>
              <a:tabLst>
                <a:tab pos="354965" algn="l"/>
              </a:tabLst>
            </a:pPr>
            <a:r>
              <a:rPr dirty="0"/>
              <a:t>State</a:t>
            </a:r>
            <a:r>
              <a:rPr spc="-55" dirty="0"/>
              <a:t> </a:t>
            </a:r>
            <a:r>
              <a:rPr dirty="0"/>
              <a:t>right</a:t>
            </a:r>
            <a:r>
              <a:rPr spc="-50" dirty="0"/>
              <a:t> </a:t>
            </a:r>
            <a:r>
              <a:rPr dirty="0"/>
              <a:t>to</a:t>
            </a:r>
            <a:r>
              <a:rPr spc="-40" dirty="0"/>
              <a:t> </a:t>
            </a:r>
            <a:r>
              <a:rPr dirty="0"/>
              <a:t>appeal</a:t>
            </a:r>
            <a:r>
              <a:rPr spc="-50" dirty="0"/>
              <a:t> </a:t>
            </a:r>
            <a:r>
              <a:rPr spc="-10" dirty="0"/>
              <a:t>denial.</a:t>
            </a:r>
          </a:p>
        </p:txBody>
      </p:sp>
      <p:sp>
        <p:nvSpPr>
          <p:cNvPr id="6" name="object 6"/>
          <p:cNvSpPr txBox="1"/>
          <p:nvPr/>
        </p:nvSpPr>
        <p:spPr>
          <a:xfrm>
            <a:off x="6175054" y="6162845"/>
            <a:ext cx="2889250" cy="659130"/>
          </a:xfrm>
          <a:prstGeom prst="rect">
            <a:avLst/>
          </a:prstGeom>
        </p:spPr>
        <p:txBody>
          <a:bodyPr vert="horz" wrap="square" lIns="0" tIns="56515" rIns="0" bIns="0" numCol="1" rtlCol="0">
            <a:spAutoFit/>
          </a:bodyPr>
          <a:lstStyle/>
          <a:p>
            <a:pPr marL="657225" marR="5080" indent="-645160">
              <a:lnSpc>
                <a:spcPct val="80000"/>
              </a:lnSpc>
              <a:spcBef>
                <a:spcPts val="445"/>
              </a:spcBef>
            </a:pPr>
            <a:r>
              <a:rPr sz="2400" dirty="0">
                <a:latin typeface="Arial"/>
                <a:cs typeface="Arial"/>
              </a:rPr>
              <a:t>Idaho</a:t>
            </a:r>
            <a:r>
              <a:rPr sz="2400" spc="-5" dirty="0">
                <a:latin typeface="Arial"/>
                <a:cs typeface="Arial"/>
              </a:rPr>
              <a:t> </a:t>
            </a:r>
            <a:r>
              <a:rPr sz="2400" dirty="0">
                <a:latin typeface="Arial"/>
                <a:cs typeface="Arial"/>
              </a:rPr>
              <a:t>Code</a:t>
            </a:r>
            <a:r>
              <a:rPr sz="2400" spc="20" dirty="0">
                <a:latin typeface="Arial"/>
                <a:cs typeface="Arial"/>
              </a:rPr>
              <a:t> </a:t>
            </a:r>
            <a:r>
              <a:rPr sz="2400" dirty="0">
                <a:latin typeface="Arial"/>
                <a:cs typeface="Arial"/>
              </a:rPr>
              <a:t>§</a:t>
            </a:r>
            <a:r>
              <a:rPr sz="2400" spc="-10" dirty="0">
                <a:latin typeface="Arial"/>
                <a:cs typeface="Arial"/>
              </a:rPr>
              <a:t> 74-</a:t>
            </a:r>
            <a:r>
              <a:rPr sz="2400" spc="-25" dirty="0">
                <a:latin typeface="Arial"/>
                <a:cs typeface="Arial"/>
              </a:rPr>
              <a:t>103 </a:t>
            </a:r>
            <a:r>
              <a:rPr sz="2400" dirty="0">
                <a:latin typeface="Arial"/>
                <a:cs typeface="Arial"/>
              </a:rPr>
              <a:t>PRLM</a:t>
            </a:r>
            <a:r>
              <a:rPr sz="2400" spc="5" dirty="0">
                <a:latin typeface="Arial"/>
                <a:cs typeface="Arial"/>
              </a:rPr>
              <a:t> </a:t>
            </a:r>
            <a:r>
              <a:rPr sz="2400" dirty="0">
                <a:latin typeface="Arial"/>
                <a:cs typeface="Arial"/>
              </a:rPr>
              <a:t>pp.</a:t>
            </a:r>
            <a:r>
              <a:rPr sz="2400" spc="5" dirty="0">
                <a:latin typeface="Arial"/>
                <a:cs typeface="Arial"/>
              </a:rPr>
              <a:t> </a:t>
            </a:r>
            <a:r>
              <a:rPr sz="2400" spc="-10" dirty="0">
                <a:latin typeface="Arial"/>
                <a:cs typeface="Arial"/>
              </a:rPr>
              <a:t>26-</a:t>
            </a:r>
            <a:r>
              <a:rPr sz="2400" spc="-25" dirty="0">
                <a:latin typeface="Arial"/>
                <a:cs typeface="Arial"/>
              </a:rPr>
              <a:t>27</a:t>
            </a:r>
            <a:endParaRPr sz="240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335" rIns="0" bIns="0" numCol="1" rtlCol="0">
            <a:spAutoFit/>
          </a:bodyPr>
          <a:lstStyle/>
          <a:p>
            <a:pPr marL="1742439">
              <a:lnSpc>
                <a:spcPct val="100000"/>
              </a:lnSpc>
              <a:spcBef>
                <a:spcPts val="105"/>
              </a:spcBef>
            </a:pPr>
            <a:r>
              <a:rPr dirty="0"/>
              <a:t>Newer</a:t>
            </a:r>
            <a:r>
              <a:rPr spc="-25" dirty="0"/>
              <a:t> </a:t>
            </a:r>
            <a:r>
              <a:rPr spc="-10" dirty="0"/>
              <a:t>Exemptions</a:t>
            </a:r>
          </a:p>
        </p:txBody>
      </p:sp>
      <p:sp>
        <p:nvSpPr>
          <p:cNvPr id="6" name="object 6"/>
          <p:cNvSpPr txBox="1"/>
          <p:nvPr/>
        </p:nvSpPr>
        <p:spPr>
          <a:xfrm>
            <a:off x="535940" y="1625600"/>
            <a:ext cx="8528685" cy="4899660"/>
          </a:xfrm>
          <a:prstGeom prst="rect">
            <a:avLst/>
          </a:prstGeom>
        </p:spPr>
        <p:txBody>
          <a:bodyPr vert="horz" wrap="square" lIns="0" tIns="13335" rIns="0" bIns="0" numCol="1" rtlCol="0">
            <a:spAutoFit/>
          </a:bodyPr>
          <a:lstStyle/>
          <a:p>
            <a:pPr marL="354965" marR="1604010" indent="-342900">
              <a:lnSpc>
                <a:spcPct val="100000"/>
              </a:lnSpc>
              <a:spcBef>
                <a:spcPts val="105"/>
              </a:spcBef>
              <a:buChar char="•"/>
              <a:tabLst>
                <a:tab pos="354965" algn="l"/>
                <a:tab pos="3400425" algn="l"/>
              </a:tabLst>
            </a:pPr>
            <a:r>
              <a:rPr sz="2000" dirty="0">
                <a:latin typeface="Arial"/>
                <a:cs typeface="Arial"/>
              </a:rPr>
              <a:t>Idaho</a:t>
            </a:r>
            <a:r>
              <a:rPr sz="2000" spc="-35" dirty="0">
                <a:latin typeface="Arial"/>
                <a:cs typeface="Arial"/>
              </a:rPr>
              <a:t> </a:t>
            </a:r>
            <a:r>
              <a:rPr sz="2000" dirty="0">
                <a:latin typeface="Arial"/>
                <a:cs typeface="Arial"/>
              </a:rPr>
              <a:t>Code</a:t>
            </a:r>
            <a:r>
              <a:rPr sz="2000" spc="-15" dirty="0">
                <a:latin typeface="Arial"/>
                <a:cs typeface="Arial"/>
              </a:rPr>
              <a:t> </a:t>
            </a:r>
            <a:r>
              <a:rPr sz="2000" dirty="0">
                <a:latin typeface="Arial"/>
                <a:cs typeface="Arial"/>
              </a:rPr>
              <a:t>§</a:t>
            </a:r>
            <a:r>
              <a:rPr sz="2000" spc="-5" dirty="0">
                <a:latin typeface="Arial"/>
                <a:cs typeface="Arial"/>
              </a:rPr>
              <a:t> </a:t>
            </a:r>
            <a:r>
              <a:rPr sz="2000" dirty="0">
                <a:latin typeface="Arial"/>
                <a:cs typeface="Arial"/>
              </a:rPr>
              <a:t>74-</a:t>
            </a:r>
            <a:r>
              <a:rPr sz="2000" spc="-10" dirty="0">
                <a:latin typeface="Arial"/>
                <a:cs typeface="Arial"/>
              </a:rPr>
              <a:t>105(19):</a:t>
            </a:r>
            <a:r>
              <a:rPr sz="2000" dirty="0">
                <a:latin typeface="Arial"/>
                <a:cs typeface="Arial"/>
              </a:rPr>
              <a:t>	Records</a:t>
            </a:r>
            <a:r>
              <a:rPr sz="2000" spc="-50" dirty="0">
                <a:latin typeface="Arial"/>
                <a:cs typeface="Arial"/>
              </a:rPr>
              <a:t> </a:t>
            </a:r>
            <a:r>
              <a:rPr sz="2000" dirty="0">
                <a:latin typeface="Arial"/>
                <a:cs typeface="Arial"/>
              </a:rPr>
              <a:t>of</a:t>
            </a:r>
            <a:r>
              <a:rPr sz="2000" spc="-30" dirty="0">
                <a:latin typeface="Arial"/>
                <a:cs typeface="Arial"/>
              </a:rPr>
              <a:t> </a:t>
            </a:r>
            <a:r>
              <a:rPr sz="2000" dirty="0">
                <a:latin typeface="Arial"/>
                <a:cs typeface="Arial"/>
              </a:rPr>
              <a:t>the</a:t>
            </a:r>
            <a:r>
              <a:rPr sz="2000" spc="-20" dirty="0">
                <a:latin typeface="Arial"/>
                <a:cs typeface="Arial"/>
              </a:rPr>
              <a:t> </a:t>
            </a:r>
            <a:r>
              <a:rPr sz="2000" dirty="0">
                <a:latin typeface="Arial"/>
                <a:cs typeface="Arial"/>
              </a:rPr>
              <a:t>Criminal</a:t>
            </a:r>
            <a:r>
              <a:rPr sz="2000" spc="-20" dirty="0">
                <a:latin typeface="Arial"/>
                <a:cs typeface="Arial"/>
              </a:rPr>
              <a:t> </a:t>
            </a:r>
            <a:r>
              <a:rPr sz="2000" spc="-10" dirty="0">
                <a:latin typeface="Arial"/>
                <a:cs typeface="Arial"/>
              </a:rPr>
              <a:t>Justice </a:t>
            </a:r>
            <a:r>
              <a:rPr sz="2000" dirty="0">
                <a:latin typeface="Arial"/>
                <a:cs typeface="Arial"/>
              </a:rPr>
              <a:t>Integrated</a:t>
            </a:r>
            <a:r>
              <a:rPr sz="2000" spc="-60" dirty="0">
                <a:latin typeface="Arial"/>
                <a:cs typeface="Arial"/>
              </a:rPr>
              <a:t> </a:t>
            </a:r>
            <a:r>
              <a:rPr sz="2000" dirty="0">
                <a:latin typeface="Arial"/>
                <a:cs typeface="Arial"/>
              </a:rPr>
              <a:t>Data</a:t>
            </a:r>
            <a:r>
              <a:rPr sz="2000" spc="-25" dirty="0">
                <a:latin typeface="Arial"/>
                <a:cs typeface="Arial"/>
              </a:rPr>
              <a:t> </a:t>
            </a:r>
            <a:r>
              <a:rPr sz="2000" dirty="0">
                <a:latin typeface="Arial"/>
                <a:cs typeface="Arial"/>
              </a:rPr>
              <a:t>System</a:t>
            </a:r>
            <a:r>
              <a:rPr sz="2000" spc="-30" dirty="0">
                <a:latin typeface="Arial"/>
                <a:cs typeface="Arial"/>
              </a:rPr>
              <a:t> </a:t>
            </a:r>
            <a:r>
              <a:rPr sz="2000" dirty="0">
                <a:latin typeface="Arial"/>
                <a:cs typeface="Arial"/>
              </a:rPr>
              <a:t>received</a:t>
            </a:r>
            <a:r>
              <a:rPr sz="2000" spc="-40" dirty="0">
                <a:latin typeface="Arial"/>
                <a:cs typeface="Arial"/>
              </a:rPr>
              <a:t> </a:t>
            </a:r>
            <a:r>
              <a:rPr sz="2000" dirty="0">
                <a:latin typeface="Arial"/>
                <a:cs typeface="Arial"/>
              </a:rPr>
              <a:t>by</a:t>
            </a:r>
            <a:r>
              <a:rPr sz="2000" spc="-20" dirty="0">
                <a:latin typeface="Arial"/>
                <a:cs typeface="Arial"/>
              </a:rPr>
              <a:t> </a:t>
            </a:r>
            <a:r>
              <a:rPr sz="2000" dirty="0">
                <a:latin typeface="Arial"/>
                <a:cs typeface="Arial"/>
              </a:rPr>
              <a:t>the</a:t>
            </a:r>
            <a:r>
              <a:rPr sz="2000" spc="-25" dirty="0">
                <a:latin typeface="Arial"/>
                <a:cs typeface="Arial"/>
              </a:rPr>
              <a:t> </a:t>
            </a:r>
            <a:r>
              <a:rPr sz="2000" dirty="0">
                <a:latin typeface="Arial"/>
                <a:cs typeface="Arial"/>
              </a:rPr>
              <a:t>State</a:t>
            </a:r>
            <a:r>
              <a:rPr sz="2000" spc="-20" dirty="0">
                <a:latin typeface="Arial"/>
                <a:cs typeface="Arial"/>
              </a:rPr>
              <a:t> </a:t>
            </a:r>
            <a:r>
              <a:rPr sz="2000" spc="-10" dirty="0">
                <a:latin typeface="Arial"/>
                <a:cs typeface="Arial"/>
              </a:rPr>
              <a:t>Controller.</a:t>
            </a:r>
            <a:endParaRPr sz="2000">
              <a:latin typeface="Arial"/>
              <a:cs typeface="Arial"/>
            </a:endParaRPr>
          </a:p>
          <a:p>
            <a:pPr marL="354965" marR="1687195" indent="-342900">
              <a:lnSpc>
                <a:spcPct val="100000"/>
              </a:lnSpc>
              <a:spcBef>
                <a:spcPts val="475"/>
              </a:spcBef>
              <a:buChar char="•"/>
              <a:tabLst>
                <a:tab pos="354965" algn="l"/>
                <a:tab pos="3400425" algn="l"/>
              </a:tabLst>
            </a:pPr>
            <a:r>
              <a:rPr sz="2000" dirty="0">
                <a:latin typeface="Arial"/>
                <a:cs typeface="Arial"/>
              </a:rPr>
              <a:t>Idaho</a:t>
            </a:r>
            <a:r>
              <a:rPr sz="2000" spc="-35" dirty="0">
                <a:latin typeface="Arial"/>
                <a:cs typeface="Arial"/>
              </a:rPr>
              <a:t> </a:t>
            </a:r>
            <a:r>
              <a:rPr sz="2000" dirty="0">
                <a:latin typeface="Arial"/>
                <a:cs typeface="Arial"/>
              </a:rPr>
              <a:t>Code</a:t>
            </a:r>
            <a:r>
              <a:rPr sz="2000" spc="-20" dirty="0">
                <a:latin typeface="Arial"/>
                <a:cs typeface="Arial"/>
              </a:rPr>
              <a:t> </a:t>
            </a:r>
            <a:r>
              <a:rPr sz="2000" dirty="0">
                <a:latin typeface="Arial"/>
                <a:cs typeface="Arial"/>
              </a:rPr>
              <a:t>§</a:t>
            </a:r>
            <a:r>
              <a:rPr sz="2000" spc="-5" dirty="0">
                <a:latin typeface="Arial"/>
                <a:cs typeface="Arial"/>
              </a:rPr>
              <a:t> </a:t>
            </a:r>
            <a:r>
              <a:rPr sz="2000" dirty="0">
                <a:latin typeface="Arial"/>
                <a:cs typeface="Arial"/>
              </a:rPr>
              <a:t>74-</a:t>
            </a:r>
            <a:r>
              <a:rPr sz="2000" spc="-10" dirty="0">
                <a:latin typeface="Arial"/>
                <a:cs typeface="Arial"/>
              </a:rPr>
              <a:t>105(18):</a:t>
            </a:r>
            <a:r>
              <a:rPr sz="2000" dirty="0">
                <a:latin typeface="Arial"/>
                <a:cs typeface="Arial"/>
              </a:rPr>
              <a:t>	Records</a:t>
            </a:r>
            <a:r>
              <a:rPr sz="2000" spc="-50" dirty="0">
                <a:latin typeface="Arial"/>
                <a:cs typeface="Arial"/>
              </a:rPr>
              <a:t> </a:t>
            </a:r>
            <a:r>
              <a:rPr sz="2000" dirty="0">
                <a:latin typeface="Arial"/>
                <a:cs typeface="Arial"/>
              </a:rPr>
              <a:t>of</a:t>
            </a:r>
            <a:r>
              <a:rPr sz="2000" spc="-30" dirty="0">
                <a:latin typeface="Arial"/>
                <a:cs typeface="Arial"/>
              </a:rPr>
              <a:t> </a:t>
            </a:r>
            <a:r>
              <a:rPr sz="2000" dirty="0">
                <a:latin typeface="Arial"/>
                <a:cs typeface="Arial"/>
              </a:rPr>
              <a:t>the</a:t>
            </a:r>
            <a:r>
              <a:rPr sz="2000" spc="-20" dirty="0">
                <a:latin typeface="Arial"/>
                <a:cs typeface="Arial"/>
              </a:rPr>
              <a:t> </a:t>
            </a:r>
            <a:r>
              <a:rPr sz="2000" dirty="0">
                <a:latin typeface="Arial"/>
                <a:cs typeface="Arial"/>
              </a:rPr>
              <a:t>Public </a:t>
            </a:r>
            <a:r>
              <a:rPr sz="2000" spc="-10" dirty="0">
                <a:latin typeface="Arial"/>
                <a:cs typeface="Arial"/>
              </a:rPr>
              <a:t>Defense </a:t>
            </a:r>
            <a:r>
              <a:rPr sz="2000" dirty="0">
                <a:latin typeface="Arial"/>
                <a:cs typeface="Arial"/>
              </a:rPr>
              <a:t>Commission</a:t>
            </a:r>
            <a:r>
              <a:rPr sz="2000" spc="-50" dirty="0">
                <a:latin typeface="Arial"/>
                <a:cs typeface="Arial"/>
              </a:rPr>
              <a:t> </a:t>
            </a:r>
            <a:r>
              <a:rPr sz="2000" dirty="0">
                <a:latin typeface="Arial"/>
                <a:cs typeface="Arial"/>
              </a:rPr>
              <a:t>related</a:t>
            </a:r>
            <a:r>
              <a:rPr sz="2000" spc="-40" dirty="0">
                <a:latin typeface="Arial"/>
                <a:cs typeface="Arial"/>
              </a:rPr>
              <a:t> </a:t>
            </a:r>
            <a:r>
              <a:rPr sz="2000" dirty="0">
                <a:latin typeface="Arial"/>
                <a:cs typeface="Arial"/>
              </a:rPr>
              <a:t>to</a:t>
            </a:r>
            <a:r>
              <a:rPr sz="2000" spc="-20" dirty="0">
                <a:latin typeface="Arial"/>
                <a:cs typeface="Arial"/>
              </a:rPr>
              <a:t> </a:t>
            </a:r>
            <a:r>
              <a:rPr sz="2000" spc="-10" dirty="0">
                <a:latin typeface="Arial"/>
                <a:cs typeface="Arial"/>
              </a:rPr>
              <a:t>representation.</a:t>
            </a:r>
            <a:endParaRPr sz="2000">
              <a:latin typeface="Arial"/>
              <a:cs typeface="Arial"/>
            </a:endParaRPr>
          </a:p>
          <a:p>
            <a:pPr marL="354965" marR="471805" indent="-342900">
              <a:lnSpc>
                <a:spcPct val="100000"/>
              </a:lnSpc>
              <a:spcBef>
                <a:spcPts val="484"/>
              </a:spcBef>
              <a:buChar char="•"/>
              <a:tabLst>
                <a:tab pos="354965" algn="l"/>
                <a:tab pos="3258820" algn="l"/>
              </a:tabLst>
            </a:pPr>
            <a:r>
              <a:rPr sz="2000" dirty="0">
                <a:latin typeface="Arial"/>
                <a:cs typeface="Arial"/>
              </a:rPr>
              <a:t>Idaho</a:t>
            </a:r>
            <a:r>
              <a:rPr sz="2000" spc="-35" dirty="0">
                <a:latin typeface="Arial"/>
                <a:cs typeface="Arial"/>
              </a:rPr>
              <a:t> </a:t>
            </a:r>
            <a:r>
              <a:rPr sz="2000" dirty="0">
                <a:latin typeface="Arial"/>
                <a:cs typeface="Arial"/>
              </a:rPr>
              <a:t>Code</a:t>
            </a:r>
            <a:r>
              <a:rPr sz="2000" spc="-20" dirty="0">
                <a:latin typeface="Arial"/>
                <a:cs typeface="Arial"/>
              </a:rPr>
              <a:t> </a:t>
            </a:r>
            <a:r>
              <a:rPr sz="2000" dirty="0">
                <a:latin typeface="Arial"/>
                <a:cs typeface="Arial"/>
              </a:rPr>
              <a:t>§</a:t>
            </a:r>
            <a:r>
              <a:rPr sz="2000" spc="-5" dirty="0">
                <a:latin typeface="Arial"/>
                <a:cs typeface="Arial"/>
              </a:rPr>
              <a:t> </a:t>
            </a:r>
            <a:r>
              <a:rPr sz="2000" dirty="0">
                <a:latin typeface="Arial"/>
                <a:cs typeface="Arial"/>
              </a:rPr>
              <a:t>74-</a:t>
            </a:r>
            <a:r>
              <a:rPr sz="2000" spc="-10" dirty="0">
                <a:latin typeface="Arial"/>
                <a:cs typeface="Arial"/>
              </a:rPr>
              <a:t>102(4):</a:t>
            </a:r>
            <a:r>
              <a:rPr sz="2000" dirty="0">
                <a:latin typeface="Arial"/>
                <a:cs typeface="Arial"/>
              </a:rPr>
              <a:t>	Public</a:t>
            </a:r>
            <a:r>
              <a:rPr sz="2000" spc="-20" dirty="0">
                <a:latin typeface="Arial"/>
                <a:cs typeface="Arial"/>
              </a:rPr>
              <a:t> </a:t>
            </a:r>
            <a:r>
              <a:rPr sz="2000" dirty="0">
                <a:latin typeface="Arial"/>
                <a:cs typeface="Arial"/>
              </a:rPr>
              <a:t>agency</a:t>
            </a:r>
            <a:r>
              <a:rPr sz="2000" spc="-30" dirty="0">
                <a:latin typeface="Arial"/>
                <a:cs typeface="Arial"/>
              </a:rPr>
              <a:t> </a:t>
            </a:r>
            <a:r>
              <a:rPr sz="2000" dirty="0">
                <a:latin typeface="Arial"/>
                <a:cs typeface="Arial"/>
              </a:rPr>
              <a:t>may</a:t>
            </a:r>
            <a:r>
              <a:rPr sz="2000" spc="-30" dirty="0">
                <a:latin typeface="Arial"/>
                <a:cs typeface="Arial"/>
              </a:rPr>
              <a:t> </a:t>
            </a:r>
            <a:r>
              <a:rPr sz="2000" dirty="0">
                <a:latin typeface="Arial"/>
                <a:cs typeface="Arial"/>
              </a:rPr>
              <a:t>require</a:t>
            </a:r>
            <a:r>
              <a:rPr sz="2000" spc="-35" dirty="0">
                <a:latin typeface="Arial"/>
                <a:cs typeface="Arial"/>
              </a:rPr>
              <a:t> </a:t>
            </a:r>
            <a:r>
              <a:rPr sz="2000" dirty="0">
                <a:latin typeface="Arial"/>
                <a:cs typeface="Arial"/>
              </a:rPr>
              <a:t>specificity</a:t>
            </a:r>
            <a:r>
              <a:rPr sz="2000" spc="-40" dirty="0">
                <a:latin typeface="Arial"/>
                <a:cs typeface="Arial"/>
              </a:rPr>
              <a:t> </a:t>
            </a:r>
            <a:r>
              <a:rPr sz="2000" spc="-25" dirty="0">
                <a:latin typeface="Arial"/>
                <a:cs typeface="Arial"/>
              </a:rPr>
              <a:t>in </a:t>
            </a:r>
            <a:r>
              <a:rPr sz="2000" dirty="0">
                <a:latin typeface="Arial"/>
                <a:cs typeface="Arial"/>
              </a:rPr>
              <a:t>the</a:t>
            </a:r>
            <a:r>
              <a:rPr sz="2000" spc="-30" dirty="0">
                <a:latin typeface="Arial"/>
                <a:cs typeface="Arial"/>
              </a:rPr>
              <a:t> </a:t>
            </a:r>
            <a:r>
              <a:rPr sz="2000" dirty="0">
                <a:latin typeface="Arial"/>
                <a:cs typeface="Arial"/>
              </a:rPr>
              <a:t>request</a:t>
            </a:r>
            <a:r>
              <a:rPr sz="2000" spc="-50" dirty="0">
                <a:latin typeface="Arial"/>
                <a:cs typeface="Arial"/>
              </a:rPr>
              <a:t> </a:t>
            </a:r>
            <a:r>
              <a:rPr sz="2000" dirty="0">
                <a:latin typeface="Arial"/>
                <a:cs typeface="Arial"/>
              </a:rPr>
              <a:t>including</a:t>
            </a:r>
            <a:r>
              <a:rPr sz="2000" spc="-15" dirty="0">
                <a:latin typeface="Arial"/>
                <a:cs typeface="Arial"/>
              </a:rPr>
              <a:t> </a:t>
            </a:r>
            <a:r>
              <a:rPr sz="2000" dirty="0">
                <a:latin typeface="Arial"/>
                <a:cs typeface="Arial"/>
              </a:rPr>
              <a:t>a</a:t>
            </a:r>
            <a:r>
              <a:rPr sz="2000" spc="-10" dirty="0">
                <a:latin typeface="Arial"/>
                <a:cs typeface="Arial"/>
              </a:rPr>
              <a:t> </a:t>
            </a:r>
            <a:r>
              <a:rPr sz="2000" dirty="0">
                <a:latin typeface="Arial"/>
                <a:cs typeface="Arial"/>
              </a:rPr>
              <a:t>date</a:t>
            </a:r>
            <a:r>
              <a:rPr sz="2000" spc="-20" dirty="0">
                <a:latin typeface="Arial"/>
                <a:cs typeface="Arial"/>
              </a:rPr>
              <a:t> </a:t>
            </a:r>
            <a:r>
              <a:rPr sz="2000" dirty="0">
                <a:latin typeface="Arial"/>
                <a:cs typeface="Arial"/>
              </a:rPr>
              <a:t>range</a:t>
            </a:r>
            <a:r>
              <a:rPr sz="2000" spc="-30" dirty="0">
                <a:latin typeface="Arial"/>
                <a:cs typeface="Arial"/>
              </a:rPr>
              <a:t> </a:t>
            </a:r>
            <a:r>
              <a:rPr sz="2000" dirty="0">
                <a:latin typeface="Arial"/>
                <a:cs typeface="Arial"/>
              </a:rPr>
              <a:t>and</a:t>
            </a:r>
            <a:r>
              <a:rPr sz="2000" spc="-20" dirty="0">
                <a:latin typeface="Arial"/>
                <a:cs typeface="Arial"/>
              </a:rPr>
              <a:t> </a:t>
            </a:r>
            <a:r>
              <a:rPr sz="2000" dirty="0">
                <a:latin typeface="Arial"/>
                <a:cs typeface="Arial"/>
              </a:rPr>
              <a:t>description</a:t>
            </a:r>
            <a:r>
              <a:rPr sz="2000" spc="-40" dirty="0">
                <a:latin typeface="Arial"/>
                <a:cs typeface="Arial"/>
              </a:rPr>
              <a:t> </a:t>
            </a:r>
            <a:r>
              <a:rPr sz="2000" dirty="0">
                <a:latin typeface="Arial"/>
                <a:cs typeface="Arial"/>
              </a:rPr>
              <a:t>to</a:t>
            </a:r>
            <a:r>
              <a:rPr sz="2000" spc="-20" dirty="0">
                <a:latin typeface="Arial"/>
                <a:cs typeface="Arial"/>
              </a:rPr>
              <a:t> </a:t>
            </a:r>
            <a:r>
              <a:rPr sz="2000" dirty="0">
                <a:latin typeface="Arial"/>
                <a:cs typeface="Arial"/>
              </a:rPr>
              <a:t>enable</a:t>
            </a:r>
            <a:r>
              <a:rPr sz="2000" spc="-15" dirty="0">
                <a:latin typeface="Arial"/>
                <a:cs typeface="Arial"/>
              </a:rPr>
              <a:t> </a:t>
            </a:r>
            <a:r>
              <a:rPr sz="2000" spc="-10" dirty="0">
                <a:latin typeface="Arial"/>
                <a:cs typeface="Arial"/>
              </a:rPr>
              <a:t>location </a:t>
            </a:r>
            <a:r>
              <a:rPr sz="2000" dirty="0">
                <a:latin typeface="Arial"/>
                <a:cs typeface="Arial"/>
              </a:rPr>
              <a:t>with</a:t>
            </a:r>
            <a:r>
              <a:rPr sz="2000" spc="-15" dirty="0">
                <a:latin typeface="Arial"/>
                <a:cs typeface="Arial"/>
              </a:rPr>
              <a:t> </a:t>
            </a:r>
            <a:r>
              <a:rPr sz="2000" dirty="0">
                <a:latin typeface="Arial"/>
                <a:cs typeface="Arial"/>
              </a:rPr>
              <a:t>reasonable</a:t>
            </a:r>
            <a:r>
              <a:rPr sz="2000" spc="-40" dirty="0">
                <a:latin typeface="Arial"/>
                <a:cs typeface="Arial"/>
              </a:rPr>
              <a:t> </a:t>
            </a:r>
            <a:r>
              <a:rPr sz="2000" spc="-10" dirty="0">
                <a:latin typeface="Arial"/>
                <a:cs typeface="Arial"/>
              </a:rPr>
              <a:t>effort.</a:t>
            </a:r>
            <a:endParaRPr sz="2000">
              <a:latin typeface="Arial"/>
              <a:cs typeface="Arial"/>
            </a:endParaRPr>
          </a:p>
          <a:p>
            <a:pPr marL="354965" marR="1627505" indent="-342900">
              <a:lnSpc>
                <a:spcPct val="100000"/>
              </a:lnSpc>
              <a:spcBef>
                <a:spcPts val="475"/>
              </a:spcBef>
              <a:buChar char="•"/>
              <a:tabLst>
                <a:tab pos="354965" algn="l"/>
                <a:tab pos="3483610" algn="l"/>
              </a:tabLst>
            </a:pPr>
            <a:r>
              <a:rPr sz="2000" dirty="0">
                <a:latin typeface="Arial"/>
                <a:cs typeface="Arial"/>
              </a:rPr>
              <a:t>Idaho</a:t>
            </a:r>
            <a:r>
              <a:rPr sz="2000" spc="-20" dirty="0">
                <a:latin typeface="Arial"/>
                <a:cs typeface="Arial"/>
              </a:rPr>
              <a:t> </a:t>
            </a:r>
            <a:r>
              <a:rPr sz="2000" dirty="0">
                <a:latin typeface="Arial"/>
                <a:cs typeface="Arial"/>
              </a:rPr>
              <a:t>Code</a:t>
            </a:r>
            <a:r>
              <a:rPr sz="2000" spc="-5" dirty="0">
                <a:latin typeface="Arial"/>
                <a:cs typeface="Arial"/>
              </a:rPr>
              <a:t> </a:t>
            </a:r>
            <a:r>
              <a:rPr sz="2000" dirty="0">
                <a:latin typeface="Arial"/>
                <a:cs typeface="Arial"/>
              </a:rPr>
              <a:t>§</a:t>
            </a:r>
            <a:r>
              <a:rPr sz="2000" spc="15" dirty="0">
                <a:latin typeface="Arial"/>
                <a:cs typeface="Arial"/>
              </a:rPr>
              <a:t> </a:t>
            </a:r>
            <a:r>
              <a:rPr sz="2000" dirty="0">
                <a:latin typeface="Arial"/>
                <a:cs typeface="Arial"/>
              </a:rPr>
              <a:t>74-</a:t>
            </a:r>
            <a:r>
              <a:rPr sz="2000" spc="-10" dirty="0">
                <a:latin typeface="Arial"/>
                <a:cs typeface="Arial"/>
              </a:rPr>
              <a:t>109(1-</a:t>
            </a:r>
            <a:r>
              <a:rPr sz="2000" spc="-25" dirty="0">
                <a:latin typeface="Arial"/>
                <a:cs typeface="Arial"/>
              </a:rPr>
              <a:t>5):</a:t>
            </a:r>
            <a:r>
              <a:rPr sz="2000" dirty="0">
                <a:latin typeface="Arial"/>
                <a:cs typeface="Arial"/>
              </a:rPr>
              <a:t>	Personal</a:t>
            </a:r>
            <a:r>
              <a:rPr sz="2000" spc="-45" dirty="0">
                <a:latin typeface="Arial"/>
                <a:cs typeface="Arial"/>
              </a:rPr>
              <a:t> </a:t>
            </a:r>
            <a:r>
              <a:rPr sz="2000" dirty="0">
                <a:latin typeface="Arial"/>
                <a:cs typeface="Arial"/>
              </a:rPr>
              <a:t>(nonpublic</a:t>
            </a:r>
            <a:r>
              <a:rPr sz="2000" spc="-30" dirty="0">
                <a:latin typeface="Arial"/>
                <a:cs typeface="Arial"/>
              </a:rPr>
              <a:t> </a:t>
            </a:r>
            <a:r>
              <a:rPr sz="2000" spc="-10" dirty="0">
                <a:latin typeface="Arial"/>
                <a:cs typeface="Arial"/>
              </a:rPr>
              <a:t>business) </a:t>
            </a:r>
            <a:r>
              <a:rPr sz="2000" dirty="0">
                <a:latin typeface="Arial"/>
                <a:cs typeface="Arial"/>
              </a:rPr>
              <a:t>communications</a:t>
            </a:r>
            <a:r>
              <a:rPr sz="2000" spc="-70" dirty="0">
                <a:latin typeface="Arial"/>
                <a:cs typeface="Arial"/>
              </a:rPr>
              <a:t> </a:t>
            </a:r>
            <a:r>
              <a:rPr sz="2000" dirty="0">
                <a:latin typeface="Arial"/>
                <a:cs typeface="Arial"/>
              </a:rPr>
              <a:t>between</a:t>
            </a:r>
            <a:r>
              <a:rPr sz="2000" spc="-35" dirty="0">
                <a:latin typeface="Arial"/>
                <a:cs typeface="Arial"/>
              </a:rPr>
              <a:t> </a:t>
            </a:r>
            <a:r>
              <a:rPr sz="2000" dirty="0">
                <a:latin typeface="Arial"/>
                <a:cs typeface="Arial"/>
              </a:rPr>
              <a:t>legislators,</a:t>
            </a:r>
            <a:r>
              <a:rPr sz="2000" spc="-40" dirty="0">
                <a:latin typeface="Arial"/>
                <a:cs typeface="Arial"/>
              </a:rPr>
              <a:t> </a:t>
            </a:r>
            <a:r>
              <a:rPr sz="2000" dirty="0">
                <a:latin typeface="Arial"/>
                <a:cs typeface="Arial"/>
              </a:rPr>
              <a:t>personal</a:t>
            </a:r>
            <a:r>
              <a:rPr sz="2000" spc="-50" dirty="0">
                <a:latin typeface="Arial"/>
                <a:cs typeface="Arial"/>
              </a:rPr>
              <a:t> </a:t>
            </a:r>
            <a:r>
              <a:rPr sz="2000" spc="-10" dirty="0">
                <a:latin typeface="Arial"/>
                <a:cs typeface="Arial"/>
              </a:rPr>
              <a:t>identifying </a:t>
            </a:r>
            <a:r>
              <a:rPr sz="2000" dirty="0">
                <a:latin typeface="Arial"/>
                <a:cs typeface="Arial"/>
              </a:rPr>
              <a:t>information</a:t>
            </a:r>
            <a:r>
              <a:rPr sz="2000" spc="-50" dirty="0">
                <a:latin typeface="Arial"/>
                <a:cs typeface="Arial"/>
              </a:rPr>
              <a:t> </a:t>
            </a:r>
            <a:r>
              <a:rPr sz="2000" dirty="0">
                <a:latin typeface="Arial"/>
                <a:cs typeface="Arial"/>
              </a:rPr>
              <a:t>of</a:t>
            </a:r>
            <a:r>
              <a:rPr sz="2000" spc="-35" dirty="0">
                <a:latin typeface="Arial"/>
                <a:cs typeface="Arial"/>
              </a:rPr>
              <a:t> </a:t>
            </a:r>
            <a:r>
              <a:rPr sz="2000" dirty="0">
                <a:latin typeface="Arial"/>
                <a:cs typeface="Arial"/>
              </a:rPr>
              <a:t>citizens</a:t>
            </a:r>
            <a:r>
              <a:rPr sz="2000" spc="-30" dirty="0">
                <a:latin typeface="Arial"/>
                <a:cs typeface="Arial"/>
              </a:rPr>
              <a:t> </a:t>
            </a:r>
            <a:r>
              <a:rPr sz="2000" dirty="0">
                <a:latin typeface="Arial"/>
                <a:cs typeface="Arial"/>
              </a:rPr>
              <a:t>(not</a:t>
            </a:r>
            <a:r>
              <a:rPr sz="2000" spc="-35" dirty="0">
                <a:latin typeface="Arial"/>
                <a:cs typeface="Arial"/>
              </a:rPr>
              <a:t> </a:t>
            </a:r>
            <a:r>
              <a:rPr sz="2000" dirty="0">
                <a:latin typeface="Arial"/>
                <a:cs typeface="Arial"/>
              </a:rPr>
              <a:t>including</a:t>
            </a:r>
            <a:r>
              <a:rPr sz="2000" spc="-20" dirty="0">
                <a:latin typeface="Arial"/>
                <a:cs typeface="Arial"/>
              </a:rPr>
              <a:t> </a:t>
            </a:r>
            <a:r>
              <a:rPr sz="2000" spc="-10" dirty="0">
                <a:latin typeface="Arial"/>
                <a:cs typeface="Arial"/>
              </a:rPr>
              <a:t>lobbyists).</a:t>
            </a:r>
            <a:endParaRPr sz="2000">
              <a:latin typeface="Arial"/>
              <a:cs typeface="Arial"/>
            </a:endParaRPr>
          </a:p>
          <a:p>
            <a:pPr marL="354965" marR="584835" indent="-342900">
              <a:lnSpc>
                <a:spcPct val="100000"/>
              </a:lnSpc>
              <a:spcBef>
                <a:spcPts val="480"/>
              </a:spcBef>
              <a:buChar char="•"/>
              <a:tabLst>
                <a:tab pos="354965" algn="l"/>
                <a:tab pos="2679700" algn="l"/>
                <a:tab pos="4048125" algn="l"/>
              </a:tabLst>
            </a:pPr>
            <a:r>
              <a:rPr sz="2000" dirty="0">
                <a:latin typeface="Arial"/>
                <a:cs typeface="Arial"/>
              </a:rPr>
              <a:t>Idaho</a:t>
            </a:r>
            <a:r>
              <a:rPr sz="2000" spc="-45" dirty="0">
                <a:latin typeface="Arial"/>
                <a:cs typeface="Arial"/>
              </a:rPr>
              <a:t> </a:t>
            </a:r>
            <a:r>
              <a:rPr sz="2000" dirty="0">
                <a:latin typeface="Arial"/>
                <a:cs typeface="Arial"/>
              </a:rPr>
              <a:t>Code</a:t>
            </a:r>
            <a:r>
              <a:rPr sz="2000" spc="-20" dirty="0">
                <a:latin typeface="Arial"/>
                <a:cs typeface="Arial"/>
              </a:rPr>
              <a:t> </a:t>
            </a:r>
            <a:r>
              <a:rPr sz="2000" dirty="0">
                <a:latin typeface="Arial"/>
                <a:cs typeface="Arial"/>
              </a:rPr>
              <a:t>§</a:t>
            </a:r>
            <a:r>
              <a:rPr sz="2000" spc="-5" dirty="0">
                <a:latin typeface="Arial"/>
                <a:cs typeface="Arial"/>
              </a:rPr>
              <a:t> </a:t>
            </a:r>
            <a:r>
              <a:rPr sz="2000" dirty="0">
                <a:latin typeface="Arial"/>
                <a:cs typeface="Arial"/>
              </a:rPr>
              <a:t>74-</a:t>
            </a:r>
            <a:r>
              <a:rPr sz="2000" spc="-10" dirty="0">
                <a:latin typeface="Arial"/>
                <a:cs typeface="Arial"/>
              </a:rPr>
              <a:t>106(4)(g)&amp;(h):</a:t>
            </a:r>
            <a:r>
              <a:rPr sz="2000" dirty="0">
                <a:latin typeface="Arial"/>
                <a:cs typeface="Arial"/>
              </a:rPr>
              <a:t>	Social</a:t>
            </a:r>
            <a:r>
              <a:rPr sz="2000" spc="-25" dirty="0">
                <a:latin typeface="Arial"/>
                <a:cs typeface="Arial"/>
              </a:rPr>
              <a:t> </a:t>
            </a:r>
            <a:r>
              <a:rPr sz="2000" dirty="0">
                <a:latin typeface="Arial"/>
                <a:cs typeface="Arial"/>
              </a:rPr>
              <a:t>security</a:t>
            </a:r>
            <a:r>
              <a:rPr sz="2000" spc="-40" dirty="0">
                <a:latin typeface="Arial"/>
                <a:cs typeface="Arial"/>
              </a:rPr>
              <a:t> </a:t>
            </a:r>
            <a:r>
              <a:rPr sz="2000" dirty="0">
                <a:latin typeface="Arial"/>
                <a:cs typeface="Arial"/>
              </a:rPr>
              <a:t>numbers</a:t>
            </a:r>
            <a:r>
              <a:rPr sz="2000" spc="-35" dirty="0">
                <a:latin typeface="Arial"/>
                <a:cs typeface="Arial"/>
              </a:rPr>
              <a:t> </a:t>
            </a:r>
            <a:r>
              <a:rPr sz="2000" spc="-25" dirty="0">
                <a:latin typeface="Arial"/>
                <a:cs typeface="Arial"/>
              </a:rPr>
              <a:t>are </a:t>
            </a:r>
            <a:r>
              <a:rPr sz="2000" dirty="0">
                <a:latin typeface="Arial"/>
                <a:cs typeface="Arial"/>
              </a:rPr>
              <a:t>exempt,</a:t>
            </a:r>
            <a:r>
              <a:rPr sz="2000" spc="-60" dirty="0">
                <a:latin typeface="Arial"/>
                <a:cs typeface="Arial"/>
              </a:rPr>
              <a:t> </a:t>
            </a:r>
            <a:r>
              <a:rPr sz="2000" dirty="0">
                <a:latin typeface="Arial"/>
                <a:cs typeface="Arial"/>
              </a:rPr>
              <a:t>redacted</a:t>
            </a:r>
            <a:r>
              <a:rPr sz="2000" spc="-50" dirty="0">
                <a:latin typeface="Arial"/>
                <a:cs typeface="Arial"/>
              </a:rPr>
              <a:t> </a:t>
            </a:r>
            <a:r>
              <a:rPr sz="2000" dirty="0">
                <a:latin typeface="Arial"/>
                <a:cs typeface="Arial"/>
              </a:rPr>
              <a:t>personal</a:t>
            </a:r>
            <a:r>
              <a:rPr sz="2000" spc="-40" dirty="0">
                <a:latin typeface="Arial"/>
                <a:cs typeface="Arial"/>
              </a:rPr>
              <a:t> </a:t>
            </a:r>
            <a:r>
              <a:rPr sz="2000" dirty="0">
                <a:latin typeface="Arial"/>
                <a:cs typeface="Arial"/>
              </a:rPr>
              <a:t>identifying</a:t>
            </a:r>
            <a:r>
              <a:rPr sz="2000" spc="-20" dirty="0">
                <a:latin typeface="Arial"/>
                <a:cs typeface="Arial"/>
              </a:rPr>
              <a:t> </a:t>
            </a:r>
            <a:r>
              <a:rPr sz="2000" dirty="0">
                <a:latin typeface="Arial"/>
                <a:cs typeface="Arial"/>
              </a:rPr>
              <a:t>information</a:t>
            </a:r>
            <a:r>
              <a:rPr sz="2000" spc="-50" dirty="0">
                <a:latin typeface="Arial"/>
                <a:cs typeface="Arial"/>
              </a:rPr>
              <a:t> </a:t>
            </a:r>
            <a:r>
              <a:rPr sz="2000" dirty="0">
                <a:latin typeface="Arial"/>
                <a:cs typeface="Arial"/>
              </a:rPr>
              <a:t>may</a:t>
            </a:r>
            <a:r>
              <a:rPr sz="2000" spc="-20" dirty="0">
                <a:latin typeface="Arial"/>
                <a:cs typeface="Arial"/>
              </a:rPr>
              <a:t> </a:t>
            </a:r>
            <a:r>
              <a:rPr sz="2000" dirty="0">
                <a:latin typeface="Arial"/>
                <a:cs typeface="Arial"/>
              </a:rPr>
              <a:t>be</a:t>
            </a:r>
            <a:r>
              <a:rPr sz="2000" spc="-25" dirty="0">
                <a:latin typeface="Arial"/>
                <a:cs typeface="Arial"/>
              </a:rPr>
              <a:t> </a:t>
            </a:r>
            <a:r>
              <a:rPr sz="2000" spc="-10" dirty="0">
                <a:latin typeface="Arial"/>
                <a:cs typeface="Arial"/>
              </a:rPr>
              <a:t>disclosed </a:t>
            </a:r>
            <a:r>
              <a:rPr sz="2000" dirty="0">
                <a:latin typeface="Arial"/>
                <a:cs typeface="Arial"/>
              </a:rPr>
              <a:t>in</a:t>
            </a:r>
            <a:r>
              <a:rPr sz="2000" spc="-10" dirty="0">
                <a:latin typeface="Arial"/>
                <a:cs typeface="Arial"/>
              </a:rPr>
              <a:t> </a:t>
            </a:r>
            <a:r>
              <a:rPr sz="2000" dirty="0">
                <a:latin typeface="Arial"/>
                <a:cs typeface="Arial"/>
              </a:rPr>
              <a:t>a</a:t>
            </a:r>
            <a:r>
              <a:rPr sz="2000" spc="-10" dirty="0">
                <a:latin typeface="Arial"/>
                <a:cs typeface="Arial"/>
              </a:rPr>
              <a:t> </a:t>
            </a:r>
            <a:r>
              <a:rPr sz="2000" dirty="0">
                <a:latin typeface="Arial"/>
                <a:cs typeface="Arial"/>
              </a:rPr>
              <a:t>specific</a:t>
            </a:r>
            <a:r>
              <a:rPr sz="2000" spc="-25" dirty="0">
                <a:latin typeface="Arial"/>
                <a:cs typeface="Arial"/>
              </a:rPr>
              <a:t> </a:t>
            </a:r>
            <a:r>
              <a:rPr sz="2000" spc="-10" dirty="0">
                <a:latin typeface="Arial"/>
                <a:cs typeface="Arial"/>
              </a:rPr>
              <a:t>format.</a:t>
            </a:r>
            <a:r>
              <a:rPr sz="2000" dirty="0">
                <a:latin typeface="Arial"/>
                <a:cs typeface="Arial"/>
              </a:rPr>
              <a:t>	(Birth</a:t>
            </a:r>
            <a:r>
              <a:rPr sz="2000" spc="-35" dirty="0">
                <a:latin typeface="Arial"/>
                <a:cs typeface="Arial"/>
              </a:rPr>
              <a:t> </a:t>
            </a:r>
            <a:r>
              <a:rPr sz="2000" dirty="0">
                <a:latin typeface="Arial"/>
                <a:cs typeface="Arial"/>
              </a:rPr>
              <a:t>year,</a:t>
            </a:r>
            <a:r>
              <a:rPr sz="2000" spc="-45" dirty="0">
                <a:latin typeface="Arial"/>
                <a:cs typeface="Arial"/>
              </a:rPr>
              <a:t> </a:t>
            </a:r>
            <a:r>
              <a:rPr sz="2000" dirty="0">
                <a:latin typeface="Arial"/>
                <a:cs typeface="Arial"/>
              </a:rPr>
              <a:t>last</a:t>
            </a:r>
            <a:r>
              <a:rPr sz="2000" spc="-20" dirty="0">
                <a:latin typeface="Arial"/>
                <a:cs typeface="Arial"/>
              </a:rPr>
              <a:t> </a:t>
            </a:r>
            <a:r>
              <a:rPr sz="2000" dirty="0">
                <a:latin typeface="Arial"/>
                <a:cs typeface="Arial"/>
              </a:rPr>
              <a:t>4</a:t>
            </a:r>
            <a:r>
              <a:rPr sz="2000" spc="-20" dirty="0">
                <a:latin typeface="Arial"/>
                <a:cs typeface="Arial"/>
              </a:rPr>
              <a:t> </a:t>
            </a:r>
            <a:r>
              <a:rPr sz="2000" dirty="0">
                <a:latin typeface="Arial"/>
                <a:cs typeface="Arial"/>
              </a:rPr>
              <a:t>of</a:t>
            </a:r>
            <a:r>
              <a:rPr sz="2000" spc="-20" dirty="0">
                <a:latin typeface="Arial"/>
                <a:cs typeface="Arial"/>
              </a:rPr>
              <a:t> </a:t>
            </a:r>
            <a:r>
              <a:rPr sz="2000" dirty="0">
                <a:latin typeface="Arial"/>
                <a:cs typeface="Arial"/>
              </a:rPr>
              <a:t>financial,</a:t>
            </a:r>
            <a:r>
              <a:rPr sz="2000" spc="-35" dirty="0">
                <a:latin typeface="Arial"/>
                <a:cs typeface="Arial"/>
              </a:rPr>
              <a:t> </a:t>
            </a:r>
            <a:r>
              <a:rPr sz="2000" dirty="0">
                <a:latin typeface="Arial"/>
                <a:cs typeface="Arial"/>
              </a:rPr>
              <a:t>driver’s</a:t>
            </a:r>
            <a:r>
              <a:rPr sz="2000" spc="-30" dirty="0">
                <a:latin typeface="Arial"/>
                <a:cs typeface="Arial"/>
              </a:rPr>
              <a:t> </a:t>
            </a:r>
            <a:r>
              <a:rPr sz="2000" spc="-10" dirty="0">
                <a:latin typeface="Arial"/>
                <a:cs typeface="Arial"/>
              </a:rPr>
              <a:t>license/ </a:t>
            </a:r>
            <a:r>
              <a:rPr sz="2000" dirty="0">
                <a:latin typeface="Arial"/>
                <a:cs typeface="Arial"/>
              </a:rPr>
              <a:t>id,</a:t>
            </a:r>
            <a:r>
              <a:rPr sz="2000" spc="-30" dirty="0">
                <a:latin typeface="Arial"/>
                <a:cs typeface="Arial"/>
              </a:rPr>
              <a:t> </a:t>
            </a:r>
            <a:r>
              <a:rPr sz="2000" dirty="0">
                <a:latin typeface="Arial"/>
                <a:cs typeface="Arial"/>
              </a:rPr>
              <a:t>last</a:t>
            </a:r>
            <a:r>
              <a:rPr sz="2000" spc="-25" dirty="0">
                <a:latin typeface="Arial"/>
                <a:cs typeface="Arial"/>
              </a:rPr>
              <a:t> </a:t>
            </a:r>
            <a:r>
              <a:rPr sz="2000" dirty="0">
                <a:latin typeface="Arial"/>
                <a:cs typeface="Arial"/>
              </a:rPr>
              <a:t>4</a:t>
            </a:r>
            <a:r>
              <a:rPr sz="2000" spc="-15" dirty="0">
                <a:latin typeface="Arial"/>
                <a:cs typeface="Arial"/>
              </a:rPr>
              <a:t> </a:t>
            </a:r>
            <a:r>
              <a:rPr sz="2000" dirty="0">
                <a:latin typeface="Arial"/>
                <a:cs typeface="Arial"/>
              </a:rPr>
              <a:t>of</a:t>
            </a:r>
            <a:r>
              <a:rPr sz="2000" spc="-25" dirty="0">
                <a:latin typeface="Arial"/>
                <a:cs typeface="Arial"/>
              </a:rPr>
              <a:t> </a:t>
            </a:r>
            <a:r>
              <a:rPr sz="2000" dirty="0">
                <a:latin typeface="Arial"/>
                <a:cs typeface="Arial"/>
              </a:rPr>
              <a:t>employer</a:t>
            </a:r>
            <a:r>
              <a:rPr sz="2000" spc="-30" dirty="0">
                <a:latin typeface="Arial"/>
                <a:cs typeface="Arial"/>
              </a:rPr>
              <a:t> </a:t>
            </a:r>
            <a:r>
              <a:rPr sz="2000" dirty="0">
                <a:latin typeface="Arial"/>
                <a:cs typeface="Arial"/>
              </a:rPr>
              <a:t>id</a:t>
            </a:r>
            <a:r>
              <a:rPr sz="2000" spc="-10" dirty="0">
                <a:latin typeface="Arial"/>
                <a:cs typeface="Arial"/>
              </a:rPr>
              <a:t> </a:t>
            </a:r>
            <a:r>
              <a:rPr sz="2000" dirty="0">
                <a:latin typeface="Arial"/>
                <a:cs typeface="Arial"/>
              </a:rPr>
              <a:t>#</a:t>
            </a:r>
            <a:r>
              <a:rPr sz="2000" spc="-15" dirty="0">
                <a:latin typeface="Arial"/>
                <a:cs typeface="Arial"/>
              </a:rPr>
              <a:t> </a:t>
            </a:r>
            <a:r>
              <a:rPr sz="2000" dirty="0">
                <a:latin typeface="Arial"/>
                <a:cs typeface="Arial"/>
              </a:rPr>
              <a:t>or</a:t>
            </a:r>
            <a:r>
              <a:rPr sz="2000" spc="-20" dirty="0">
                <a:latin typeface="Arial"/>
                <a:cs typeface="Arial"/>
              </a:rPr>
              <a:t> </a:t>
            </a:r>
            <a:r>
              <a:rPr sz="2000" dirty="0">
                <a:latin typeface="Arial"/>
                <a:cs typeface="Arial"/>
              </a:rPr>
              <a:t>business</a:t>
            </a:r>
            <a:r>
              <a:rPr sz="2000" spc="-35" dirty="0">
                <a:latin typeface="Arial"/>
                <a:cs typeface="Arial"/>
              </a:rPr>
              <a:t> </a:t>
            </a:r>
            <a:r>
              <a:rPr sz="2000" dirty="0">
                <a:latin typeface="Arial"/>
                <a:cs typeface="Arial"/>
              </a:rPr>
              <a:t>taxpayer</a:t>
            </a:r>
            <a:r>
              <a:rPr sz="2000" spc="-30" dirty="0">
                <a:latin typeface="Arial"/>
                <a:cs typeface="Arial"/>
              </a:rPr>
              <a:t> </a:t>
            </a:r>
            <a:r>
              <a:rPr sz="2000" dirty="0">
                <a:latin typeface="Arial"/>
                <a:cs typeface="Arial"/>
              </a:rPr>
              <a:t>id</a:t>
            </a:r>
            <a:r>
              <a:rPr sz="2000" spc="-10" dirty="0">
                <a:latin typeface="Arial"/>
                <a:cs typeface="Arial"/>
              </a:rPr>
              <a:t> </a:t>
            </a:r>
            <a:r>
              <a:rPr sz="2000" spc="-25" dirty="0">
                <a:latin typeface="Arial"/>
                <a:cs typeface="Arial"/>
              </a:rPr>
              <a:t>#).</a:t>
            </a:r>
            <a:endParaRPr sz="2000">
              <a:latin typeface="Arial"/>
              <a:cs typeface="Arial"/>
            </a:endParaRPr>
          </a:p>
          <a:p>
            <a:pPr marL="5674360">
              <a:lnSpc>
                <a:spcPts val="2855"/>
              </a:lnSpc>
            </a:pPr>
            <a:r>
              <a:rPr sz="2400" dirty="0">
                <a:latin typeface="Arial"/>
                <a:cs typeface="Arial"/>
              </a:rPr>
              <a:t>Idaho</a:t>
            </a:r>
            <a:r>
              <a:rPr sz="2400" spc="-15" dirty="0">
                <a:latin typeface="Arial"/>
                <a:cs typeface="Arial"/>
              </a:rPr>
              <a:t> </a:t>
            </a:r>
            <a:r>
              <a:rPr sz="2400" dirty="0">
                <a:latin typeface="Arial"/>
                <a:cs typeface="Arial"/>
              </a:rPr>
              <a:t>Code</a:t>
            </a:r>
            <a:r>
              <a:rPr sz="2400" spc="20" dirty="0">
                <a:latin typeface="Arial"/>
                <a:cs typeface="Arial"/>
              </a:rPr>
              <a:t> </a:t>
            </a:r>
            <a:r>
              <a:rPr sz="2400" dirty="0">
                <a:latin typeface="Arial"/>
                <a:cs typeface="Arial"/>
              </a:rPr>
              <a:t>§</a:t>
            </a:r>
            <a:r>
              <a:rPr sz="2400" spc="-10" dirty="0">
                <a:latin typeface="Arial"/>
                <a:cs typeface="Arial"/>
              </a:rPr>
              <a:t> 74-</a:t>
            </a:r>
            <a:r>
              <a:rPr sz="2400" spc="-40" dirty="0">
                <a:latin typeface="Arial"/>
                <a:cs typeface="Arial"/>
              </a:rPr>
              <a:t>119</a:t>
            </a:r>
            <a:endParaRPr sz="2400">
              <a:latin typeface="Arial"/>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77</TotalTime>
  <Words>1164</Words>
  <Application>Microsoft Macintosh PowerPoint</Application>
  <PresentationFormat>On-screen Show (4:3)</PresentationFormat>
  <Paragraphs>109</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IDahoans for Openness in Government (IDOG)</vt:lpstr>
      <vt:lpstr>Definitions</vt:lpstr>
      <vt:lpstr>Key Definitions</vt:lpstr>
      <vt:lpstr>Key Definitions</vt:lpstr>
      <vt:lpstr>Right to Examine</vt:lpstr>
      <vt:lpstr>Copying Fee Restrictions</vt:lpstr>
      <vt:lpstr>How Are Requests Responded To?</vt:lpstr>
      <vt:lpstr>How Are Requests Responded To?</vt:lpstr>
      <vt:lpstr>Newer Exemptions</vt:lpstr>
      <vt:lpstr>Exemptions</vt:lpstr>
      <vt:lpstr>Exemptions</vt:lpstr>
      <vt:lpstr>Access to Exempt Records</vt:lpstr>
      <vt:lpstr>Proceedings to Enforce Right to Examine Public Records</vt:lpstr>
      <vt:lpstr>Order of the Court</vt:lpstr>
      <vt:lpstr>Miscellaneous Provisions</vt:lpstr>
    </vt:vector>
  </TitlesOfParts>
  <Company>Office of the Attorney General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Idaho Public Records Law</dc:title>
  <dc:creator>State of Idaho</dc:creator>
  <cp:lastModifiedBy>Wyatt Werner</cp:lastModifiedBy>
  <cp:revision>2</cp:revision>
  <dcterms:created xsi:type="dcterms:W3CDTF">2023-11-28T14:11:06Z</dcterms:created>
  <dcterms:modified xsi:type="dcterms:W3CDTF">2023-12-06T21:38:35Z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2022-01-06T00:00:00Z</vt:filetime>
  </property>
  <property fmtid="{D5CDD505-2E9C-101B-9397-08002B2CF9AE}" pid="3" name="Creator">
    <vt:lpwstr>Acrobat PDFMaker 17 for PowerPoint</vt:lpwstr>
  </property>
  <property fmtid="{D5CDD505-2E9C-101B-9397-08002B2CF9AE}" pid="4" name="LastSaved">
    <vt:filetime>2023-11-28T00:00:00Z</vt:filetime>
  </property>
  <property fmtid="{D5CDD505-2E9C-101B-9397-08002B2CF9AE}" pid="5" name="Producer">
    <vt:lpwstr>Adobe PDF Library 17.11.238</vt:lpwstr>
  </property>
</Properties>
</file>